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66" r:id="rId6"/>
    <p:sldId id="268" r:id="rId7"/>
    <p:sldId id="269" r:id="rId8"/>
    <p:sldId id="265" r:id="rId9"/>
    <p:sldId id="258" r:id="rId10"/>
    <p:sldId id="271" r:id="rId11"/>
    <p:sldId id="273" r:id="rId12"/>
    <p:sldId id="274" r:id="rId13"/>
    <p:sldId id="275" r:id="rId14"/>
    <p:sldId id="257" r:id="rId15"/>
    <p:sldId id="260" r:id="rId16"/>
    <p:sldId id="264" r:id="rId17"/>
    <p:sldId id="276" r:id="rId18"/>
    <p:sldId id="261" r:id="rId19"/>
    <p:sldId id="277" r:id="rId20"/>
    <p:sldId id="278" r:id="rId21"/>
    <p:sldId id="279" r:id="rId22"/>
    <p:sldId id="259" r:id="rId23"/>
    <p:sldId id="280" r:id="rId24"/>
    <p:sldId id="283" r:id="rId25"/>
    <p:sldId id="286" r:id="rId26"/>
    <p:sldId id="281" r:id="rId27"/>
    <p:sldId id="282" r:id="rId28"/>
    <p:sldId id="284" r:id="rId29"/>
    <p:sldId id="267" r:id="rId30"/>
    <p:sldId id="287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40E"/>
    <a:srgbClr val="70AD47"/>
    <a:srgbClr val="FFFFFF"/>
    <a:srgbClr val="190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5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cartoon characters&#10;&#10;Description automatically generated">
            <a:extLst>
              <a:ext uri="{FF2B5EF4-FFF2-40B4-BE49-F238E27FC236}">
                <a16:creationId xmlns:a16="http://schemas.microsoft.com/office/drawing/2014/main" id="{D9E760CC-CFDD-0CF7-CE51-B9598C21F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C3B6-8566-66EF-73C7-3F6966B9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02444"/>
            <a:ext cx="9144000" cy="1522152"/>
          </a:xfrm>
        </p:spPr>
        <p:txBody>
          <a:bodyPr anchor="ctr">
            <a:normAutofit/>
          </a:bodyPr>
          <a:lstStyle>
            <a:lvl1pPr algn="ctr">
              <a:defRPr sz="8000" b="1">
                <a:solidFill>
                  <a:srgbClr val="19083B"/>
                </a:solidFill>
                <a:latin typeface="Congenial" panose="020F0502020204030204" pitchFamily="2" charset="0"/>
              </a:defRPr>
            </a:lvl1pPr>
          </a:lstStyle>
          <a:p>
            <a:r>
              <a:rPr lang="en-US" dirty="0"/>
              <a:t>Session Title!</a:t>
            </a:r>
            <a:endParaRPr lang="en-GB" dirty="0"/>
          </a:p>
        </p:txBody>
      </p:sp>
      <p:pic>
        <p:nvPicPr>
          <p:cNvPr id="12" name="Picture 11" descr="A black and orange text&#10;&#10;Description automatically generated">
            <a:extLst>
              <a:ext uri="{FF2B5EF4-FFF2-40B4-BE49-F238E27FC236}">
                <a16:creationId xmlns:a16="http://schemas.microsoft.com/office/drawing/2014/main" id="{049790D6-B249-E184-D8FA-7FBC22CA5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9AD991-F09F-FA8D-E768-B2146623F1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2958" y="3754955"/>
            <a:ext cx="5726082" cy="55519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384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Name(s)</a:t>
            </a:r>
          </a:p>
        </p:txBody>
      </p:sp>
    </p:spTree>
    <p:extLst>
      <p:ext uri="{BB962C8B-B14F-4D97-AF65-F5344CB8AC3E}">
        <p14:creationId xmlns:p14="http://schemas.microsoft.com/office/powerpoint/2010/main" val="376472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70B-1B67-9721-81C7-E3316539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11B36-21DC-BC0B-EDD5-4B56C664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91E8-4365-0E49-3F88-EAEE6969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D63DA-4290-7BA3-CCE3-3653C1BC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7842-287B-547F-C857-9A1FC33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B774-2722-4BCF-259D-8D644F73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E8D62-840A-DC0B-643E-40BF9934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C06C-3332-8EE5-05A0-93030DF2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602C-C96F-BE1B-AE31-B05FE30C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83B6-2921-0457-FDFB-60AA2604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26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a couple of people holding parachutes&#10;&#10;Description automatically generated">
            <a:extLst>
              <a:ext uri="{FF2B5EF4-FFF2-40B4-BE49-F238E27FC236}">
                <a16:creationId xmlns:a16="http://schemas.microsoft.com/office/drawing/2014/main" id="{F2A1CD88-3994-EA71-8A24-E6958FF49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F277-5255-58B5-6B17-D3FEB7732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13" y="755823"/>
            <a:ext cx="74813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91D8-337E-853E-82A4-2912BCEE0F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623" y="2506662"/>
            <a:ext cx="7938330" cy="3082288"/>
          </a:xfr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rgbClr val="19083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62A-0789-F7A0-999A-8A89F7B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F5D9-60D3-C8EB-1FA0-5CC5CFE2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33FE-BA52-B198-5CF1-8119E2ED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9C6A76-3918-9A96-A0FF-C2EA28219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3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helicopter and a moon&#10;&#10;Description automatically generated">
            <a:extLst>
              <a:ext uri="{FF2B5EF4-FFF2-40B4-BE49-F238E27FC236}">
                <a16:creationId xmlns:a16="http://schemas.microsoft.com/office/drawing/2014/main" id="{03326393-5B17-4DF5-6101-0A6262323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AAA47-563B-D68F-0D17-BC3761D8F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981" y="1900931"/>
            <a:ext cx="8037830" cy="1208029"/>
          </a:xfrm>
        </p:spPr>
        <p:txBody>
          <a:bodyPr anchor="b"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83A4D-25DB-E584-B925-FA085BB446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7981" y="3266902"/>
            <a:ext cx="8037830" cy="2394066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018B-8C3E-AA30-D743-8A88355B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941D-7874-2E08-3BA2-6A22DD80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3035-DC61-8A96-107F-04521421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1F5BB742-10E7-E129-E0E2-00790C7FF7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rame with clouds and a green object&#10;&#10;Description automatically generated">
            <a:extLst>
              <a:ext uri="{FF2B5EF4-FFF2-40B4-BE49-F238E27FC236}">
                <a16:creationId xmlns:a16="http://schemas.microsoft.com/office/drawing/2014/main" id="{12C8543D-225D-6001-F604-5BC2ACA72C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46021-E79E-137F-3A3A-C23A007A3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830637"/>
            <a:ext cx="73892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CA2D-3B37-8F9E-EFEB-FA1DD3A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4049684" cy="3184381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FB38-8DBE-ED26-9A2F-B07CE74F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410689"/>
            <a:ext cx="4049684" cy="3184382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42115-D260-FCEA-178C-5DB10E64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9A42-DF8A-9381-080F-D861943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983C-A583-A49B-C8B5-FFABAA0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83450CE-3CC8-7DC2-FDA1-CE2918B903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DA4C2832-368D-6DA4-3C17-74B3B49FD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B0548-48C0-51D5-05E0-A7811DBF3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668" y="938704"/>
            <a:ext cx="9933507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8B8EB-5BD4-88B8-79B9-F1A53FA3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13FD-F207-7055-BA35-79BB21B7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1D69E-FF7D-0784-39C7-EC80B897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2BAFC9-0046-A48D-DCAB-F08408194B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27893" y="2576945"/>
            <a:ext cx="6383598" cy="2967644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142EB508-338C-6E7F-0B30-04675EBFFE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Title slide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764A-C0EA-BE5C-D2C1-A345A0D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B9E98-FC00-73AD-C0B3-5A3EBB0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0CF7B-A84E-B54A-1643-EA967951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59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212-E20E-4F3B-AB9B-2939BEE9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1FF2-36AD-57F7-DB46-E08DCCB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ABF-EDA9-7566-AFC3-CF4A6B41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614F-E7FC-D89C-1095-DF93313D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D257-F61B-123B-83C5-D0D5A92B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5D72-5379-EFE6-1D9E-02C2847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50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4040-8781-8D96-C116-BD10C46F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3DAD2-CD3B-1E59-AB32-ACF6FB10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F613-482A-00A5-35E2-AF1884D3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1AE5-5399-FB6F-1879-7D74FA5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87ED-19EE-CA99-4DB2-11E19CD3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9F7F-FA40-2698-60BC-9FBBB4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3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1AFEE-2A42-A69D-978B-742FDEA8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7AE8-6768-A874-853C-25F5D881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AF67-3197-BB8A-3B29-1F9C18551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9B71-A489-4F60-B00B-1C8D688AA8A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9365-4A18-1D0D-DBC6-3ADE9EEC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6AD6-9249-9788-BCA9-4C57E993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7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2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mailto:clair@tech.com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b.dk/blog/2022/04/extracting-microsoft-graph-data-with-data-factory/" TargetMode="External"/><Relationship Id="rId2" Type="http://schemas.openxmlformats.org/officeDocument/2006/relationships/hyperlink" Target="https://www.esbrina-ba.com/rethinking-security-groups-for-power-bi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iconarchive.com/" TargetMode="External"/><Relationship Id="rId4" Type="http://schemas.openxmlformats.org/officeDocument/2006/relationships/hyperlink" Target="http://www.icons-land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gulloBernat" TargetMode="External"/><Relationship Id="rId2" Type="http://schemas.openxmlformats.org/officeDocument/2006/relationships/hyperlink" Target="https://www.linkedin.com/in/bernatagullo/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39.png"/><Relationship Id="rId2" Type="http://schemas.openxmlformats.org/officeDocument/2006/relationships/image" Target="../media/image4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37.png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4700-34CE-937A-3E61-92BFA8ACD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Automating Power BI Governance: </a:t>
            </a:r>
            <a:br>
              <a:rPr lang="en-US" sz="3600" b="1" dirty="0"/>
            </a:br>
            <a:r>
              <a:rPr lang="en-US" sz="2400" b="1" dirty="0"/>
              <a:t>How dynamic security groups can solve </a:t>
            </a:r>
            <a:br>
              <a:rPr lang="en-US" sz="2400" b="1" dirty="0"/>
            </a:br>
            <a:r>
              <a:rPr lang="en-US" sz="2400" b="1" dirty="0"/>
              <a:t>95% of your sharing needs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442D2-27C0-AE2F-7D73-FBE463923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Bernat Agulló</a:t>
            </a:r>
          </a:p>
        </p:txBody>
      </p:sp>
    </p:spTree>
    <p:extLst>
      <p:ext uri="{BB962C8B-B14F-4D97-AF65-F5344CB8AC3E}">
        <p14:creationId xmlns:p14="http://schemas.microsoft.com/office/powerpoint/2010/main" val="418947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4001B-84B7-C5E3-C884-988D6901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25D-7DC3-4553-BEF6-FF4A9A16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Sharing with static security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53364-2053-7BC8-3B0C-4387F5A123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a-ES" dirty="0" err="1"/>
              <a:t>Static</a:t>
            </a:r>
            <a:r>
              <a:rPr lang="ca-ES" dirty="0"/>
              <a:t> </a:t>
            </a:r>
            <a:r>
              <a:rPr lang="ca-ES" dirty="0" err="1"/>
              <a:t>security</a:t>
            </a:r>
            <a:r>
              <a:rPr lang="ca-ES" dirty="0"/>
              <a:t> </a:t>
            </a:r>
            <a:r>
              <a:rPr lang="ca-ES" dirty="0" err="1"/>
              <a:t>groups</a:t>
            </a:r>
            <a:r>
              <a:rPr lang="ca-ES" dirty="0"/>
              <a:t> </a:t>
            </a:r>
            <a:r>
              <a:rPr lang="ca-ES" b="1" dirty="0" err="1">
                <a:solidFill>
                  <a:srgbClr val="F3840E"/>
                </a:solidFill>
              </a:rPr>
              <a:t>add</a:t>
            </a:r>
            <a:r>
              <a:rPr lang="ca-ES" b="1" dirty="0">
                <a:solidFill>
                  <a:srgbClr val="F3840E"/>
                </a:solidFill>
              </a:rPr>
              <a:t> </a:t>
            </a:r>
            <a:r>
              <a:rPr lang="ca-ES" b="1" dirty="0" err="1">
                <a:solidFill>
                  <a:srgbClr val="F3840E"/>
                </a:solidFill>
              </a:rPr>
              <a:t>overhead</a:t>
            </a:r>
            <a:r>
              <a:rPr lang="ca-ES" b="1" dirty="0">
                <a:solidFill>
                  <a:srgbClr val="F3840E"/>
                </a:solidFill>
              </a:rPr>
              <a:t> </a:t>
            </a:r>
            <a:r>
              <a:rPr lang="ca-ES" dirty="0" err="1"/>
              <a:t>when</a:t>
            </a:r>
            <a:r>
              <a:rPr lang="ca-ES" dirty="0"/>
              <a:t> </a:t>
            </a:r>
            <a:r>
              <a:rPr lang="ca-ES" dirty="0" err="1"/>
              <a:t>sharing</a:t>
            </a:r>
            <a:r>
              <a:rPr lang="ca-ES" dirty="0"/>
              <a:t> (</a:t>
            </a:r>
            <a:r>
              <a:rPr lang="ca-ES" dirty="0" err="1"/>
              <a:t>i.e</a:t>
            </a:r>
            <a:r>
              <a:rPr lang="ca-ES" dirty="0"/>
              <a:t>. JIRA </a:t>
            </a:r>
            <a:r>
              <a:rPr lang="ca-ES" dirty="0" err="1"/>
              <a:t>tickets</a:t>
            </a:r>
            <a:r>
              <a:rPr lang="ca-ES" dirty="0"/>
              <a:t>)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make</a:t>
            </a:r>
            <a:r>
              <a:rPr lang="ca-ES" dirty="0"/>
              <a:t> </a:t>
            </a:r>
            <a:r>
              <a:rPr lang="ca-ES" dirty="0" err="1"/>
              <a:t>it</a:t>
            </a:r>
            <a:r>
              <a:rPr lang="ca-ES" dirty="0"/>
              <a:t> </a:t>
            </a:r>
            <a:r>
              <a:rPr lang="ca-ES" b="1" dirty="0" err="1">
                <a:solidFill>
                  <a:srgbClr val="F3840E"/>
                </a:solidFill>
              </a:rPr>
              <a:t>hard</a:t>
            </a:r>
            <a:r>
              <a:rPr lang="ca-ES" b="1" dirty="0">
                <a:solidFill>
                  <a:srgbClr val="F3840E"/>
                </a:solidFill>
              </a:rPr>
              <a:t> to </a:t>
            </a:r>
            <a:r>
              <a:rPr lang="ca-ES" b="1" dirty="0" err="1">
                <a:solidFill>
                  <a:srgbClr val="F3840E"/>
                </a:solidFill>
              </a:rPr>
              <a:t>understand</a:t>
            </a:r>
            <a:r>
              <a:rPr lang="ca-ES" b="1" dirty="0">
                <a:solidFill>
                  <a:srgbClr val="F3840E"/>
                </a:solidFill>
              </a:rPr>
              <a:t> </a:t>
            </a:r>
            <a:r>
              <a:rPr lang="ca-ES" b="1" dirty="0" err="1">
                <a:solidFill>
                  <a:srgbClr val="F3840E"/>
                </a:solidFill>
              </a:rPr>
              <a:t>who</a:t>
            </a:r>
            <a:r>
              <a:rPr lang="ca-ES" b="1" dirty="0">
                <a:solidFill>
                  <a:srgbClr val="F3840E"/>
                </a:solidFill>
              </a:rPr>
              <a:t> has </a:t>
            </a:r>
            <a:r>
              <a:rPr lang="ca-ES" b="1" dirty="0" err="1">
                <a:solidFill>
                  <a:srgbClr val="F3840E"/>
                </a:solidFill>
              </a:rPr>
              <a:t>access</a:t>
            </a:r>
            <a:r>
              <a:rPr lang="ca-ES" dirty="0">
                <a:solidFill>
                  <a:srgbClr val="F3840E"/>
                </a:solidFill>
              </a:rPr>
              <a:t> </a:t>
            </a:r>
            <a:r>
              <a:rPr lang="ca-ES" dirty="0"/>
              <a:t>to </a:t>
            </a:r>
            <a:r>
              <a:rPr lang="ca-ES" dirty="0" err="1"/>
              <a:t>what</a:t>
            </a:r>
            <a:r>
              <a:rPr lang="ca-ES" dirty="0"/>
              <a:t>.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185CD-41ED-945E-48FD-9AA4A4D6AC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Artifact-based security groups are </a:t>
            </a:r>
            <a:r>
              <a:rPr lang="en-US" b="1" dirty="0">
                <a:solidFill>
                  <a:srgbClr val="F3840E"/>
                </a:solidFill>
              </a:rPr>
              <a:t>hard to manage</a:t>
            </a:r>
            <a:r>
              <a:rPr lang="en-US" b="1" dirty="0"/>
              <a:t> </a:t>
            </a:r>
            <a:r>
              <a:rPr lang="en-US" dirty="0"/>
              <a:t>for the large number of artifacts and permission levels</a:t>
            </a:r>
          </a:p>
        </p:txBody>
      </p:sp>
    </p:spTree>
    <p:extLst>
      <p:ext uri="{BB962C8B-B14F-4D97-AF65-F5344CB8AC3E}">
        <p14:creationId xmlns:p14="http://schemas.microsoft.com/office/powerpoint/2010/main" val="122427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6F97E-D7E4-F0BB-B8B3-1296A624C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8242-385F-64F2-41F6-19CDF954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share?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6EEB-C848-6C03-7B9F-60109ECD7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 we share because the name people have? </a:t>
            </a:r>
            <a:r>
              <a:rPr lang="en-GB" i="1" dirty="0"/>
              <a:t>No.</a:t>
            </a:r>
          </a:p>
          <a:p>
            <a:r>
              <a:rPr lang="en-GB" dirty="0"/>
              <a:t>Or do we share </a:t>
            </a:r>
            <a:r>
              <a:rPr lang="en-GB" b="1" dirty="0"/>
              <a:t>because the </a:t>
            </a:r>
            <a:r>
              <a:rPr lang="en-GB" b="1" u="sng" dirty="0"/>
              <a:t>role</a:t>
            </a:r>
            <a:r>
              <a:rPr lang="en-GB" b="1" dirty="0"/>
              <a:t> people have</a:t>
            </a:r>
            <a:r>
              <a:rPr lang="en-GB" dirty="0"/>
              <a:t> in the organization? </a:t>
            </a:r>
            <a:r>
              <a:rPr lang="en-GB" i="1" dirty="0"/>
              <a:t>Totally.</a:t>
            </a:r>
          </a:p>
          <a:p>
            <a:r>
              <a:rPr lang="en-GB" dirty="0"/>
              <a:t>The </a:t>
            </a:r>
            <a:r>
              <a:rPr lang="en-GB" b="1" dirty="0"/>
              <a:t>department</a:t>
            </a:r>
            <a:r>
              <a:rPr lang="en-GB" dirty="0"/>
              <a:t> of an employee is a rough </a:t>
            </a:r>
            <a:br>
              <a:rPr lang="en-GB" dirty="0"/>
            </a:br>
            <a:r>
              <a:rPr lang="en-GB" dirty="0"/>
              <a:t>proxy of his or her role. </a:t>
            </a:r>
          </a:p>
        </p:txBody>
      </p:sp>
    </p:spTree>
    <p:extLst>
      <p:ext uri="{BB962C8B-B14F-4D97-AF65-F5344CB8AC3E}">
        <p14:creationId xmlns:p14="http://schemas.microsoft.com/office/powerpoint/2010/main" val="97347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5B28-A613-6681-2846-A9488D33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Dynamic Security Groups!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67DC9-43EF-BE75-EA5C-68C941299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2921" y="2298552"/>
            <a:ext cx="3363305" cy="2967644"/>
          </a:xfrm>
        </p:spPr>
        <p:txBody>
          <a:bodyPr/>
          <a:lstStyle/>
          <a:p>
            <a:pPr algn="ctr"/>
            <a:r>
              <a:rPr lang="en-GB" dirty="0"/>
              <a:t>A dynamic security group is a </a:t>
            </a:r>
            <a:r>
              <a:rPr lang="en-GB" b="1" dirty="0"/>
              <a:t>security</a:t>
            </a:r>
            <a:r>
              <a:rPr lang="en-GB" dirty="0"/>
              <a:t> group with a </a:t>
            </a:r>
            <a:r>
              <a:rPr lang="en-GB" b="1" dirty="0"/>
              <a:t>membership type </a:t>
            </a:r>
            <a:r>
              <a:rPr lang="en-GB" dirty="0"/>
              <a:t>configured as </a:t>
            </a:r>
            <a:br>
              <a:rPr lang="en-GB" dirty="0"/>
            </a:br>
            <a:r>
              <a:rPr lang="en-GB" dirty="0"/>
              <a:t>“</a:t>
            </a:r>
            <a:r>
              <a:rPr lang="en-GB" b="1" dirty="0"/>
              <a:t>Dynamic User</a:t>
            </a:r>
            <a:r>
              <a:rPr lang="en-GB" dirty="0"/>
              <a:t>”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B3930-294F-9E4D-E712-02F32676A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" t="746"/>
          <a:stretch/>
        </p:blipFill>
        <p:spPr>
          <a:xfrm>
            <a:off x="5827058" y="2034988"/>
            <a:ext cx="4290657" cy="3712418"/>
          </a:xfrm>
          <a:prstGeom prst="rect">
            <a:avLst/>
          </a:prstGeom>
        </p:spPr>
      </p:pic>
      <p:pic>
        <p:nvPicPr>
          <p:cNvPr id="6" name="Picture 5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74FA48AF-9F63-DEAE-0973-7FE9E1E42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5" t="33806" r="-1397" b="-33806"/>
          <a:stretch/>
        </p:blipFill>
        <p:spPr>
          <a:xfrm>
            <a:off x="8901953" y="2318406"/>
            <a:ext cx="346037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51CBB-0CE7-36D1-A671-491110F6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1" t="66002" r="77537" b="24474"/>
          <a:stretch/>
        </p:blipFill>
        <p:spPr>
          <a:xfrm>
            <a:off x="6910220" y="4320987"/>
            <a:ext cx="2144134" cy="860613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9FCA24-F7B6-F4CD-3EC9-E0FF615728BA}"/>
              </a:ext>
            </a:extLst>
          </p:cNvPr>
          <p:cNvSpPr/>
          <p:nvPr/>
        </p:nvSpPr>
        <p:spPr>
          <a:xfrm>
            <a:off x="5827058" y="4482353"/>
            <a:ext cx="932330" cy="3316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859E3817-9C29-7F7C-F4FB-56043C517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" t="33806" r="81016"/>
          <a:stretch/>
        </p:blipFill>
        <p:spPr>
          <a:xfrm>
            <a:off x="-35858" y="2318406"/>
            <a:ext cx="2348779" cy="4539594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F7156AA-5D20-6970-C7D3-D0D2C8F98B1C}"/>
              </a:ext>
            </a:extLst>
          </p:cNvPr>
          <p:cNvSpPr/>
          <p:nvPr/>
        </p:nvSpPr>
        <p:spPr>
          <a:xfrm>
            <a:off x="2684738" y="4159623"/>
            <a:ext cx="2348779" cy="1507100"/>
          </a:xfrm>
          <a:prstGeom prst="wedgeRectCallout">
            <a:avLst>
              <a:gd name="adj1" fmla="val 84892"/>
              <a:gd name="adj2" fmla="val -1432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This dropdown is greyed-out for “P1 free”. </a:t>
            </a:r>
            <a:r>
              <a:rPr lang="en-US" dirty="0" err="1">
                <a:solidFill>
                  <a:schemeClr val="tx1"/>
                </a:solidFill>
              </a:rPr>
              <a:t>Entra</a:t>
            </a:r>
            <a:r>
              <a:rPr lang="en-US" dirty="0">
                <a:solidFill>
                  <a:schemeClr val="tx1"/>
                </a:solidFill>
              </a:rPr>
              <a:t> ID </a:t>
            </a:r>
            <a:r>
              <a:rPr lang="en-US" b="1" dirty="0">
                <a:solidFill>
                  <a:schemeClr val="tx1"/>
                </a:solidFill>
              </a:rPr>
              <a:t>Paid P1 or P2</a:t>
            </a:r>
            <a:r>
              <a:rPr lang="en-US" dirty="0">
                <a:solidFill>
                  <a:schemeClr val="tx1"/>
                </a:solidFill>
              </a:rPr>
              <a:t> are required for this feature</a:t>
            </a:r>
          </a:p>
        </p:txBody>
      </p:sp>
    </p:spTree>
    <p:extLst>
      <p:ext uri="{BB962C8B-B14F-4D97-AF65-F5344CB8AC3E}">
        <p14:creationId xmlns:p14="http://schemas.microsoft.com/office/powerpoint/2010/main" val="375733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5C8AA-A2DA-0786-E380-224BADF8B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6C6D-58E1-A7A2-C06F-B708CF1C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Dynamic Security Groups!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E81CB-BF51-78D1-E298-AD7CBD564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2921" y="2298552"/>
            <a:ext cx="3363305" cy="2967644"/>
          </a:xfrm>
        </p:spPr>
        <p:txBody>
          <a:bodyPr/>
          <a:lstStyle/>
          <a:p>
            <a:pPr algn="ctr"/>
            <a:r>
              <a:rPr lang="en-GB" dirty="0"/>
              <a:t>Membership is defined through an </a:t>
            </a:r>
            <a:r>
              <a:rPr lang="en-GB" b="1" dirty="0"/>
              <a:t>expression over the user attributes </a:t>
            </a:r>
            <a:r>
              <a:rPr lang="en-GB" dirty="0"/>
              <a:t>in </a:t>
            </a:r>
            <a:r>
              <a:rPr lang="en-GB" dirty="0" err="1"/>
              <a:t>Entra</a:t>
            </a:r>
            <a:r>
              <a:rPr lang="en-GB" dirty="0"/>
              <a:t> ID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4C84DB-585E-A637-C2DF-EB7CDF2B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98" y="3061939"/>
            <a:ext cx="4060014" cy="2464233"/>
          </a:xfrm>
          <a:prstGeom prst="rect">
            <a:avLst/>
          </a:prstGeom>
        </p:spPr>
      </p:pic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765F7132-A11C-4320-FBCB-7FC00C0F3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" t="33806" r="81016"/>
          <a:stretch/>
        </p:blipFill>
        <p:spPr>
          <a:xfrm>
            <a:off x="-35858" y="2318406"/>
            <a:ext cx="2348779" cy="4539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73861D-CC93-4680-3B5E-D833B46A8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6" t="22008" r="6884" b="65215"/>
          <a:stretch/>
        </p:blipFill>
        <p:spPr>
          <a:xfrm>
            <a:off x="5818093" y="2375646"/>
            <a:ext cx="5224603" cy="55581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6" name="Picture 5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165A7AD6-68D0-72A9-03C7-6A6AC5550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5" t="33806" r="-1397" b="-33806"/>
          <a:stretch/>
        </p:blipFill>
        <p:spPr>
          <a:xfrm>
            <a:off x="8912791" y="2318406"/>
            <a:ext cx="3460376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C422C9-67AB-D10C-B80F-F7D1103F2598}"/>
              </a:ext>
            </a:extLst>
          </p:cNvPr>
          <p:cNvSpPr/>
          <p:nvPr/>
        </p:nvSpPr>
        <p:spPr>
          <a:xfrm>
            <a:off x="6795247" y="3585882"/>
            <a:ext cx="2985247" cy="4303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DEADF9-1B13-4CB8-FB5D-52835F49D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159" y="4068317"/>
            <a:ext cx="3640453" cy="12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40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46E0-FCE7-CFD3-5B24-2D866DB4C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Dynamic Security Groups!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782D8-1B05-8B97-6258-6C1CBAAED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already a department with the task of maintaining </a:t>
            </a:r>
            <a:r>
              <a:rPr lang="en-US" b="1" dirty="0"/>
              <a:t>employee</a:t>
            </a:r>
            <a:r>
              <a:rPr lang="en-US" dirty="0"/>
              <a:t> metadata: </a:t>
            </a:r>
            <a:br>
              <a:rPr lang="en-US" dirty="0"/>
            </a:br>
            <a:r>
              <a:rPr lang="en-US" sz="2400" b="1" dirty="0"/>
              <a:t>***</a:t>
            </a:r>
            <a:r>
              <a:rPr lang="en-US" sz="2800" b="1" dirty="0"/>
              <a:t>The HR department***</a:t>
            </a:r>
          </a:p>
          <a:p>
            <a:endParaRPr lang="en-US" sz="2800" b="1" dirty="0"/>
          </a:p>
          <a:p>
            <a:r>
              <a:rPr lang="en-US" dirty="0"/>
              <a:t>We just need to validate that the org-related information from HR is clean and travels to </a:t>
            </a:r>
            <a:br>
              <a:rPr lang="en-US" dirty="0"/>
            </a:br>
            <a:r>
              <a:rPr lang="en-US" b="1" dirty="0" err="1"/>
              <a:t>Entra</a:t>
            </a:r>
            <a:r>
              <a:rPr lang="en-US" b="1" dirty="0"/>
              <a:t> ID</a:t>
            </a:r>
            <a:r>
              <a:rPr lang="en-US" dirty="0"/>
              <a:t> in a timely fashion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916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F72B-E41F-1927-F97F-6E4F1A7D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623285" cy="1325563"/>
          </a:xfrm>
        </p:spPr>
        <p:txBody>
          <a:bodyPr anchor="t">
            <a:noAutofit/>
          </a:bodyPr>
          <a:lstStyle/>
          <a:p>
            <a:r>
              <a:rPr lang="en-GB" sz="4400" dirty="0"/>
              <a:t>Ensure you have good metadata</a:t>
            </a:r>
          </a:p>
        </p:txBody>
      </p:sp>
      <p:pic>
        <p:nvPicPr>
          <p:cNvPr id="6" name="Picture 5" descr="A blue diamond with white dots and circles&#10;&#10;Description automatically generated">
            <a:extLst>
              <a:ext uri="{FF2B5EF4-FFF2-40B4-BE49-F238E27FC236}">
                <a16:creationId xmlns:a16="http://schemas.microsoft.com/office/drawing/2014/main" id="{0B745CAB-A65B-E93E-8131-6DED2F26364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56" y="2220750"/>
            <a:ext cx="997853" cy="997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35BD4-B81E-42C1-8752-585847DC7AEB}"/>
              </a:ext>
            </a:extLst>
          </p:cNvPr>
          <p:cNvSpPr txBox="1"/>
          <p:nvPr/>
        </p:nvSpPr>
        <p:spPr>
          <a:xfrm>
            <a:off x="1232449" y="3275112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4000" dirty="0">
                <a:latin typeface="Congenial" panose="02000503040000020004" pitchFamily="2" charset="0"/>
              </a:rPr>
              <a:t>HR</a:t>
            </a:r>
            <a:endParaRPr lang="en-US" sz="4000" dirty="0">
              <a:latin typeface="Congenial" panose="02000503040000020004" pitchFamily="2" charset="0"/>
            </a:endParaRPr>
          </a:p>
        </p:txBody>
      </p:sp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id="{4D4987CE-ACE9-62C7-EC4C-1DA1AE9FE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2176" y="2396931"/>
            <a:ext cx="866153" cy="86615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F0FA3D8-6DA2-2229-B629-1A163A4DB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7371" y="2150060"/>
            <a:ext cx="1258506" cy="12585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91B7C9-E231-C1E5-A9C1-439642143960}"/>
              </a:ext>
            </a:extLst>
          </p:cNvPr>
          <p:cNvSpPr txBox="1"/>
          <p:nvPr/>
        </p:nvSpPr>
        <p:spPr>
          <a:xfrm>
            <a:off x="5257603" y="3199103"/>
            <a:ext cx="1867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genial" panose="02000503040000020004" pitchFamily="2" charset="0"/>
              </a:rPr>
              <a:t>Active Directory</a:t>
            </a:r>
            <a:br>
              <a:rPr lang="en-US" sz="2000" dirty="0">
                <a:latin typeface="Congenial" panose="02000503040000020004" pitchFamily="2" charset="0"/>
              </a:rPr>
            </a:br>
            <a:r>
              <a:rPr lang="en-US" sz="2000" dirty="0">
                <a:latin typeface="Congenial" panose="02000503040000020004" pitchFamily="2" charset="0"/>
              </a:rPr>
              <a:t>(On-Premise)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5815B-2B17-85F0-5705-0563B6D835E6}"/>
              </a:ext>
            </a:extLst>
          </p:cNvPr>
          <p:cNvSpPr txBox="1"/>
          <p:nvPr/>
        </p:nvSpPr>
        <p:spPr>
          <a:xfrm>
            <a:off x="8748640" y="3474334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Entra ID</a:t>
            </a:r>
            <a:br>
              <a:rPr lang="ca-ES" sz="2000" dirty="0">
                <a:latin typeface="Congenial" panose="02000503040000020004" pitchFamily="2" charset="0"/>
              </a:rPr>
            </a:br>
            <a:r>
              <a:rPr lang="ca-ES" sz="2000" dirty="0">
                <a:latin typeface="Congenial" panose="02000503040000020004" pitchFamily="2" charset="0"/>
              </a:rPr>
              <a:t>(</a:t>
            </a:r>
            <a:r>
              <a:rPr lang="ca-ES" sz="2000" dirty="0" err="1">
                <a:latin typeface="Congenial" panose="02000503040000020004" pitchFamily="2" charset="0"/>
              </a:rPr>
              <a:t>Azure</a:t>
            </a:r>
            <a:r>
              <a:rPr lang="ca-ES" sz="2000" dirty="0">
                <a:latin typeface="Congenial" panose="02000503040000020004" pitchFamily="2" charset="0"/>
              </a:rPr>
              <a:t>)</a:t>
            </a:r>
            <a:endParaRPr lang="en-US" sz="2000" dirty="0">
              <a:latin typeface="Congenial" panose="02000503040000020004" pitchFamily="2" charset="0"/>
            </a:endParaRPr>
          </a:p>
        </p:txBody>
      </p:sp>
      <p:pic>
        <p:nvPicPr>
          <p:cNvPr id="18" name="Picture 17" descr="A green square with a white x on it&#10;&#10;Description automatically generated">
            <a:extLst>
              <a:ext uri="{FF2B5EF4-FFF2-40B4-BE49-F238E27FC236}">
                <a16:creationId xmlns:a16="http://schemas.microsoft.com/office/drawing/2014/main" id="{EE1F5769-1F1A-30ED-E983-8E8FF325D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60" y="2287922"/>
            <a:ext cx="1000664" cy="9306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BC959E-A939-BCF3-BDFF-0CCA4ACD3AAA}"/>
              </a:ext>
            </a:extLst>
          </p:cNvPr>
          <p:cNvSpPr txBox="1"/>
          <p:nvPr/>
        </p:nvSpPr>
        <p:spPr>
          <a:xfrm>
            <a:off x="2928860" y="3363232"/>
            <a:ext cx="161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Staff.xlsx</a:t>
            </a:r>
            <a:endParaRPr lang="en-US" sz="2000" dirty="0">
              <a:latin typeface="Congenial" panose="02000503040000020004" pitchFamily="2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C65EC10-28A9-9D08-3D87-38591B9745FB}"/>
              </a:ext>
            </a:extLst>
          </p:cNvPr>
          <p:cNvSpPr/>
          <p:nvPr/>
        </p:nvSpPr>
        <p:spPr>
          <a:xfrm>
            <a:off x="4324966" y="2476064"/>
            <a:ext cx="990178" cy="70788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94B996D-1F9D-94B2-C0E0-F0FE8267C06F}"/>
              </a:ext>
            </a:extLst>
          </p:cNvPr>
          <p:cNvSpPr/>
          <p:nvPr/>
        </p:nvSpPr>
        <p:spPr>
          <a:xfrm>
            <a:off x="6874160" y="2443180"/>
            <a:ext cx="1767815" cy="70788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5CD7AF-1A3D-B9CA-B5ED-557D02C0A254}"/>
              </a:ext>
            </a:extLst>
          </p:cNvPr>
          <p:cNvSpPr txBox="1"/>
          <p:nvPr/>
        </p:nvSpPr>
        <p:spPr>
          <a:xfrm>
            <a:off x="4541260" y="1960030"/>
            <a:ext cx="418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4000" b="1" dirty="0">
                <a:latin typeface="Congenial" panose="02000503040000020004" pitchFamily="2" charset="0"/>
              </a:rPr>
              <a:t>?</a:t>
            </a:r>
            <a:endParaRPr lang="en-US" sz="4000" b="1" dirty="0">
              <a:latin typeface="Congenial" panose="02000503040000020004" pitchFamily="2" charset="0"/>
            </a:endParaRPr>
          </a:p>
        </p:txBody>
      </p:sp>
      <p:pic>
        <p:nvPicPr>
          <p:cNvPr id="31" name="Picture 30" descr="A green square with a white x on it&#10;&#10;Description automatically generated">
            <a:extLst>
              <a:ext uri="{FF2B5EF4-FFF2-40B4-BE49-F238E27FC236}">
                <a16:creationId xmlns:a16="http://schemas.microsoft.com/office/drawing/2014/main" id="{EC5517F5-C44C-4062-894C-9CCF5E826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47" y="4477629"/>
            <a:ext cx="1000664" cy="930681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15200E72-F090-0061-66CE-869754DB06F4}"/>
              </a:ext>
            </a:extLst>
          </p:cNvPr>
          <p:cNvSpPr/>
          <p:nvPr/>
        </p:nvSpPr>
        <p:spPr>
          <a:xfrm rot="3575887">
            <a:off x="3590694" y="3800058"/>
            <a:ext cx="677660" cy="49089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0EDB9F0-D1CD-BA5A-AADF-B2E2B7871AF8}"/>
              </a:ext>
            </a:extLst>
          </p:cNvPr>
          <p:cNvGrpSpPr/>
          <p:nvPr/>
        </p:nvGrpSpPr>
        <p:grpSpPr>
          <a:xfrm>
            <a:off x="3319921" y="1848632"/>
            <a:ext cx="978080" cy="930681"/>
            <a:chOff x="2116128" y="3629054"/>
            <a:chExt cx="978080" cy="93068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4D4F68-42BD-2030-C327-9C790FB07585}"/>
                </a:ext>
              </a:extLst>
            </p:cNvPr>
            <p:cNvSpPr/>
            <p:nvPr/>
          </p:nvSpPr>
          <p:spPr>
            <a:xfrm>
              <a:off x="2197894" y="3692918"/>
              <a:ext cx="807244" cy="8052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red stamp with white text&#10;&#10;Description automatically generated">
              <a:extLst>
                <a:ext uri="{FF2B5EF4-FFF2-40B4-BE49-F238E27FC236}">
                  <a16:creationId xmlns:a16="http://schemas.microsoft.com/office/drawing/2014/main" id="{38B2753C-2BF5-EF4C-7CC8-3CBE67DB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128" y="3629054"/>
              <a:ext cx="978080" cy="93068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D00EC04-3871-9A61-31C8-8916B763E13D}"/>
              </a:ext>
            </a:extLst>
          </p:cNvPr>
          <p:cNvSpPr txBox="1"/>
          <p:nvPr/>
        </p:nvSpPr>
        <p:spPr>
          <a:xfrm>
            <a:off x="1172176" y="4457708"/>
            <a:ext cx="28299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Org.xlsx</a:t>
            </a:r>
          </a:p>
          <a:p>
            <a:pPr algn="ctr"/>
            <a:r>
              <a:rPr lang="ca-ES" sz="1600" dirty="0" err="1">
                <a:latin typeface="Congenial" panose="02000503040000020004" pitchFamily="2" charset="0"/>
              </a:rPr>
              <a:t>UserName</a:t>
            </a:r>
            <a:r>
              <a:rPr lang="ca-ES" sz="1600" dirty="0">
                <a:latin typeface="Congenial" panose="02000503040000020004" pitchFamily="2" charset="0"/>
              </a:rPr>
              <a:t>, </a:t>
            </a:r>
            <a:r>
              <a:rPr lang="ca-ES" sz="1600" dirty="0" err="1">
                <a:latin typeface="Congenial" panose="02000503040000020004" pitchFamily="2" charset="0"/>
              </a:rPr>
              <a:t>DisplayName</a:t>
            </a:r>
            <a:r>
              <a:rPr lang="ca-ES" sz="1600" dirty="0">
                <a:latin typeface="Congenial" panose="02000503040000020004" pitchFamily="2" charset="0"/>
              </a:rPr>
              <a:t>, </a:t>
            </a:r>
            <a:r>
              <a:rPr lang="ca-ES" sz="1600" dirty="0" err="1">
                <a:latin typeface="Congenial" panose="02000503040000020004" pitchFamily="2" charset="0"/>
              </a:rPr>
              <a:t>Department</a:t>
            </a:r>
            <a:r>
              <a:rPr lang="ca-ES" sz="1600" dirty="0">
                <a:latin typeface="Congenial" panose="02000503040000020004" pitchFamily="2" charset="0"/>
              </a:rPr>
              <a:t>, Company, </a:t>
            </a:r>
            <a:r>
              <a:rPr lang="ca-ES" sz="1600" dirty="0" err="1">
                <a:latin typeface="Congenial" panose="02000503040000020004" pitchFamily="2" charset="0"/>
              </a:rPr>
              <a:t>Position</a:t>
            </a:r>
            <a:r>
              <a:rPr lang="ca-ES" sz="1600" dirty="0">
                <a:latin typeface="Congenial" panose="02000503040000020004" pitchFamily="2" charset="0"/>
              </a:rPr>
              <a:t>...</a:t>
            </a:r>
            <a:endParaRPr lang="en-US" sz="1600" dirty="0">
              <a:latin typeface="Congenial" panose="02000503040000020004" pitchFamily="2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324E85-385E-2F9E-7329-1B47B8351F68}"/>
              </a:ext>
            </a:extLst>
          </p:cNvPr>
          <p:cNvSpPr/>
          <p:nvPr/>
        </p:nvSpPr>
        <p:spPr>
          <a:xfrm>
            <a:off x="4750612" y="4310063"/>
            <a:ext cx="506991" cy="4071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BB3790-7AA2-7E1E-558F-87BB5C8FA0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71" y="4023900"/>
            <a:ext cx="766336" cy="766336"/>
          </a:xfrm>
          <a:prstGeom prst="rect">
            <a:avLst/>
          </a:prstGeom>
        </p:spPr>
      </p:pic>
      <p:pic>
        <p:nvPicPr>
          <p:cNvPr id="44" name="Picture 43" descr="A group of colorful cubes&#10;&#10;Description automatically generated">
            <a:extLst>
              <a:ext uri="{FF2B5EF4-FFF2-40B4-BE49-F238E27FC236}">
                <a16:creationId xmlns:a16="http://schemas.microsoft.com/office/drawing/2014/main" id="{DE517B15-498D-3F96-C4D5-4603FE260DB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977" y="3884877"/>
            <a:ext cx="504015" cy="504015"/>
          </a:xfrm>
          <a:prstGeom prst="rect">
            <a:avLst/>
          </a:prstGeom>
        </p:spPr>
      </p:pic>
      <p:pic>
        <p:nvPicPr>
          <p:cNvPr id="48" name="Picture 47" descr="A blue hexagon shaped object&#10;&#10;Description automatically generated">
            <a:extLst>
              <a:ext uri="{FF2B5EF4-FFF2-40B4-BE49-F238E27FC236}">
                <a16:creationId xmlns:a16="http://schemas.microsoft.com/office/drawing/2014/main" id="{0D5B5FB7-FB1E-2E27-0D3D-4205C8594FC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13" y="4182219"/>
            <a:ext cx="980453" cy="70788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E14CBBA-EFF2-8A2B-FDF7-A80A5A8D761B}"/>
              </a:ext>
            </a:extLst>
          </p:cNvPr>
          <p:cNvSpPr txBox="1"/>
          <p:nvPr/>
        </p:nvSpPr>
        <p:spPr>
          <a:xfrm>
            <a:off x="8877371" y="4358938"/>
            <a:ext cx="161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 err="1">
                <a:latin typeface="Congenial" panose="02000503040000020004" pitchFamily="2" charset="0"/>
              </a:rPr>
              <a:t>Graph</a:t>
            </a:r>
            <a:r>
              <a:rPr lang="ca-ES" sz="2000" dirty="0">
                <a:latin typeface="Congenial" panose="02000503040000020004" pitchFamily="2" charset="0"/>
              </a:rPr>
              <a:t> API</a:t>
            </a:r>
            <a:endParaRPr lang="en-US" sz="2000" dirty="0">
              <a:latin typeface="Congenial" panose="02000503040000020004" pitchFamily="2" charset="0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B79C25A-AD9A-88E8-B9F7-83A9E477B56C}"/>
              </a:ext>
            </a:extLst>
          </p:cNvPr>
          <p:cNvSpPr/>
          <p:nvPr/>
        </p:nvSpPr>
        <p:spPr>
          <a:xfrm rot="7792399">
            <a:off x="7752310" y="3575238"/>
            <a:ext cx="1395814" cy="49089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8E3D8365-4692-C277-BE40-4DD3D57278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14791" y="4426251"/>
            <a:ext cx="973071" cy="97307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B469147-1D5E-3BCA-52B9-D138C97AEC74}"/>
              </a:ext>
            </a:extLst>
          </p:cNvPr>
          <p:cNvSpPr txBox="1"/>
          <p:nvPr/>
        </p:nvSpPr>
        <p:spPr>
          <a:xfrm>
            <a:off x="7773242" y="4998553"/>
            <a:ext cx="2829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 err="1">
                <a:latin typeface="Congenial" panose="02000503040000020004" pitchFamily="2" charset="0"/>
              </a:rPr>
              <a:t>AllUsers.json</a:t>
            </a:r>
            <a:endParaRPr lang="ca-ES" sz="2000" dirty="0">
              <a:latin typeface="Congenial" panose="02000503040000020004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3D52E9-6961-2E96-A572-8D0BF35589FC}"/>
              </a:ext>
            </a:extLst>
          </p:cNvPr>
          <p:cNvSpPr txBox="1"/>
          <p:nvPr/>
        </p:nvSpPr>
        <p:spPr>
          <a:xfrm>
            <a:off x="6004713" y="4494348"/>
            <a:ext cx="301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latin typeface="Congenial" panose="02000503040000020004" pitchFamily="2" charset="0"/>
              </a:rPr>
              <a:t>?</a:t>
            </a:r>
            <a:endParaRPr lang="en-US" sz="2000" b="1" dirty="0">
              <a:latin typeface="Congenial" panose="0200050304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12F685-F3F5-1CAE-63F2-28B4630979B7}"/>
              </a:ext>
            </a:extLst>
          </p:cNvPr>
          <p:cNvSpPr txBox="1"/>
          <p:nvPr/>
        </p:nvSpPr>
        <p:spPr>
          <a:xfrm>
            <a:off x="5846016" y="4484488"/>
            <a:ext cx="6190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b="1" dirty="0">
                <a:latin typeface="Congenial" panose="02000503040000020004" pitchFamily="2" charset="0"/>
              </a:rPr>
              <a:t>=</a:t>
            </a:r>
            <a:endParaRPr lang="en-US" sz="6600" b="1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87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C9174-824E-7F43-8B3B-7F32EE824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3598-E27C-9077-D4B9-5653A1C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336415" cy="1325563"/>
          </a:xfrm>
        </p:spPr>
        <p:txBody>
          <a:bodyPr anchor="t">
            <a:noAutofit/>
          </a:bodyPr>
          <a:lstStyle/>
          <a:p>
            <a:r>
              <a:rPr lang="en-GB" sz="4400" dirty="0"/>
              <a:t>Ensure you have good metadata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1AD7A1E-FBDE-97A5-C3E5-C62112588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1841" y="2050111"/>
            <a:ext cx="1258506" cy="1258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6164BB-5D97-133C-B1C6-CB14DC2EC55F}"/>
              </a:ext>
            </a:extLst>
          </p:cNvPr>
          <p:cNvSpPr txBox="1"/>
          <p:nvPr/>
        </p:nvSpPr>
        <p:spPr>
          <a:xfrm>
            <a:off x="1062644" y="3308617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Entra ID</a:t>
            </a:r>
            <a:br>
              <a:rPr lang="ca-ES" sz="2000" dirty="0">
                <a:latin typeface="Congenial" panose="02000503040000020004" pitchFamily="2" charset="0"/>
              </a:rPr>
            </a:br>
            <a:r>
              <a:rPr lang="ca-ES" sz="2000" dirty="0">
                <a:latin typeface="Congenial" panose="02000503040000020004" pitchFamily="2" charset="0"/>
              </a:rPr>
              <a:t>(</a:t>
            </a:r>
            <a:r>
              <a:rPr lang="ca-ES" sz="2000" dirty="0" err="1">
                <a:latin typeface="Congenial" panose="02000503040000020004" pitchFamily="2" charset="0"/>
              </a:rPr>
              <a:t>Azure</a:t>
            </a:r>
            <a:r>
              <a:rPr lang="ca-ES" sz="2000" dirty="0">
                <a:latin typeface="Congenial" panose="02000503040000020004" pitchFamily="2" charset="0"/>
              </a:rPr>
              <a:t>)</a:t>
            </a:r>
            <a:endParaRPr lang="en-US" sz="2000" dirty="0">
              <a:latin typeface="Congenial" panose="02000503040000020004" pitchFamily="2" charset="0"/>
            </a:endParaRPr>
          </a:p>
        </p:txBody>
      </p:sp>
      <p:pic>
        <p:nvPicPr>
          <p:cNvPr id="48" name="Picture 47" descr="A blue hexagon shaped object&#10;&#10;Description automatically generated">
            <a:extLst>
              <a:ext uri="{FF2B5EF4-FFF2-40B4-BE49-F238E27FC236}">
                <a16:creationId xmlns:a16="http://schemas.microsoft.com/office/drawing/2014/main" id="{A3360A80-46FD-4B9F-C515-CBE4DA517A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02" y="1921247"/>
            <a:ext cx="728690" cy="52611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4DD8C1-DCE4-0310-2024-03A0DD6066DE}"/>
              </a:ext>
            </a:extLst>
          </p:cNvPr>
          <p:cNvSpPr txBox="1"/>
          <p:nvPr/>
        </p:nvSpPr>
        <p:spPr>
          <a:xfrm>
            <a:off x="3165741" y="1830361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 err="1">
                <a:latin typeface="Congenial" panose="02000503040000020004" pitchFamily="2" charset="0"/>
              </a:rPr>
              <a:t>Graph</a:t>
            </a:r>
            <a:r>
              <a:rPr lang="ca-ES" sz="2000" dirty="0">
                <a:latin typeface="Congenial" panose="02000503040000020004" pitchFamily="2" charset="0"/>
              </a:rPr>
              <a:t> </a:t>
            </a:r>
            <a:br>
              <a:rPr lang="ca-ES" sz="2000" dirty="0">
                <a:latin typeface="Congenial" panose="02000503040000020004" pitchFamily="2" charset="0"/>
              </a:rPr>
            </a:br>
            <a:r>
              <a:rPr lang="ca-ES" sz="2000" dirty="0">
                <a:latin typeface="Congenial" panose="02000503040000020004" pitchFamily="2" charset="0"/>
              </a:rPr>
              <a:t>API</a:t>
            </a:r>
            <a:endParaRPr lang="en-US" sz="2000" dirty="0">
              <a:latin typeface="Congenial" panose="02000503040000020004" pitchFamily="2" charset="0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B80BCA8-6923-096F-A4BC-2D47FBFC6BFF}"/>
              </a:ext>
            </a:extLst>
          </p:cNvPr>
          <p:cNvSpPr/>
          <p:nvPr/>
        </p:nvSpPr>
        <p:spPr>
          <a:xfrm rot="10800000" flipH="1">
            <a:off x="2876203" y="2433916"/>
            <a:ext cx="1877241" cy="49089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427E8A14-DD14-8CC9-CCAE-E1CC1A70B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8688" y="2184304"/>
            <a:ext cx="973071" cy="97307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900883A-E66D-A391-4FF0-CAD8237FEB0A}"/>
              </a:ext>
            </a:extLst>
          </p:cNvPr>
          <p:cNvSpPr txBox="1"/>
          <p:nvPr/>
        </p:nvSpPr>
        <p:spPr>
          <a:xfrm>
            <a:off x="4106677" y="3228945"/>
            <a:ext cx="2829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 err="1">
                <a:latin typeface="Congenial" panose="02000503040000020004" pitchFamily="2" charset="0"/>
              </a:rPr>
              <a:t>AllUsers.json</a:t>
            </a:r>
            <a:endParaRPr lang="ca-ES" sz="2000" dirty="0">
              <a:latin typeface="Congenial" panose="0200050304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F6666-67AF-DA87-DCB7-7662FB378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212" y="1492677"/>
            <a:ext cx="4910405" cy="5177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B398C-0824-5C23-7150-8CB30C786E2B}"/>
              </a:ext>
            </a:extLst>
          </p:cNvPr>
          <p:cNvSpPr txBox="1"/>
          <p:nvPr/>
        </p:nvSpPr>
        <p:spPr>
          <a:xfrm>
            <a:off x="963023" y="4081209"/>
            <a:ext cx="5973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$select=id,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,companyName,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department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,displayName,userType,UserPrincipalName,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jobTitle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onPremisesExtensionAttributes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,accountEnabled,employeeOrgData,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onPremisesSamAccountName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82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C196-9D49-574A-2ED6-FA07000B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ca-ES" sz="4800" dirty="0"/>
              <a:t>Compare tables</a:t>
            </a:r>
            <a:endParaRPr lang="en-US"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DF6CB6-0B07-9BC9-2A60-E356B3339DA0}"/>
              </a:ext>
            </a:extLst>
          </p:cNvPr>
          <p:cNvGrpSpPr/>
          <p:nvPr/>
        </p:nvGrpSpPr>
        <p:grpSpPr>
          <a:xfrm>
            <a:off x="941130" y="1944223"/>
            <a:ext cx="1421460" cy="1384410"/>
            <a:chOff x="3976547" y="4023900"/>
            <a:chExt cx="1421460" cy="1384410"/>
          </a:xfrm>
        </p:grpSpPr>
        <p:pic>
          <p:nvPicPr>
            <p:cNvPr id="4" name="Picture 3" descr="A green square with a white x on it&#10;&#10;Description automatically generated">
              <a:extLst>
                <a:ext uri="{FF2B5EF4-FFF2-40B4-BE49-F238E27FC236}">
                  <a16:creationId xmlns:a16="http://schemas.microsoft.com/office/drawing/2014/main" id="{78ADCDB2-4F30-A09D-CA47-2F54A016E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547" y="4477629"/>
              <a:ext cx="1000664" cy="930681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53587C5-BED1-6EAF-28AC-9A4712A8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671" y="4023900"/>
              <a:ext cx="766336" cy="766336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CDDAC572-A27C-88C9-3466-E27D3B624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718" y="3529368"/>
            <a:ext cx="973071" cy="973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AF93B7-7CE5-0211-7B2F-3C4324FD1B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17" r="3835"/>
          <a:stretch/>
        </p:blipFill>
        <p:spPr>
          <a:xfrm>
            <a:off x="2230775" y="2967317"/>
            <a:ext cx="973071" cy="1383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4B02E2-453F-9239-CDDE-D4594070C0A0}"/>
              </a:ext>
            </a:extLst>
          </p:cNvPr>
          <p:cNvSpPr txBox="1"/>
          <p:nvPr/>
        </p:nvSpPr>
        <p:spPr>
          <a:xfrm>
            <a:off x="2230775" y="4015903"/>
            <a:ext cx="1397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err="1"/>
              <a:t>Active</a:t>
            </a: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err="1"/>
              <a:t>Employee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7BEA58-4740-AC60-63F2-7D172C001837}"/>
              </a:ext>
            </a:extLst>
          </p:cNvPr>
          <p:cNvSpPr/>
          <p:nvPr/>
        </p:nvSpPr>
        <p:spPr>
          <a:xfrm>
            <a:off x="3801034" y="2327391"/>
            <a:ext cx="1407459" cy="138352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1DFB5E-AC9D-99BD-5A72-844A5ADD9444}"/>
              </a:ext>
            </a:extLst>
          </p:cNvPr>
          <p:cNvSpPr/>
          <p:nvPr/>
        </p:nvSpPr>
        <p:spPr>
          <a:xfrm>
            <a:off x="3801033" y="2863292"/>
            <a:ext cx="1407459" cy="138352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C21651B-C282-FEB7-B011-4ECC1A8DD4AD}"/>
              </a:ext>
            </a:extLst>
          </p:cNvPr>
          <p:cNvSpPr/>
          <p:nvPr/>
        </p:nvSpPr>
        <p:spPr>
          <a:xfrm>
            <a:off x="3855920" y="2863292"/>
            <a:ext cx="1297686" cy="847629"/>
          </a:xfrm>
          <a:custGeom>
            <a:avLst/>
            <a:gdLst>
              <a:gd name="connsiteX0" fmla="*/ 648842 w 1297686"/>
              <a:gd name="connsiteY0" fmla="*/ 0 h 847629"/>
              <a:gd name="connsiteX1" fmla="*/ 1297270 w 1297686"/>
              <a:gd name="connsiteY1" fmla="*/ 422499 h 847629"/>
              <a:gd name="connsiteX2" fmla="*/ 1297686 w 1297686"/>
              <a:gd name="connsiteY2" fmla="*/ 423816 h 847629"/>
              <a:gd name="connsiteX3" fmla="*/ 1297271 w 1297686"/>
              <a:gd name="connsiteY3" fmla="*/ 425130 h 847629"/>
              <a:gd name="connsiteX4" fmla="*/ 648843 w 1297686"/>
              <a:gd name="connsiteY4" fmla="*/ 847629 h 847629"/>
              <a:gd name="connsiteX5" fmla="*/ 416 w 1297686"/>
              <a:gd name="connsiteY5" fmla="*/ 425130 h 847629"/>
              <a:gd name="connsiteX6" fmla="*/ 0 w 1297686"/>
              <a:gd name="connsiteY6" fmla="*/ 423813 h 847629"/>
              <a:gd name="connsiteX7" fmla="*/ 415 w 1297686"/>
              <a:gd name="connsiteY7" fmla="*/ 422499 h 847629"/>
              <a:gd name="connsiteX8" fmla="*/ 648842 w 1297686"/>
              <a:gd name="connsiteY8" fmla="*/ 0 h 84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7686" h="847629">
                <a:moveTo>
                  <a:pt x="648842" y="0"/>
                </a:moveTo>
                <a:cubicBezTo>
                  <a:pt x="940337" y="0"/>
                  <a:pt x="1190438" y="174214"/>
                  <a:pt x="1297270" y="422499"/>
                </a:cubicBezTo>
                <a:lnTo>
                  <a:pt x="1297686" y="423816"/>
                </a:lnTo>
                <a:lnTo>
                  <a:pt x="1297271" y="425130"/>
                </a:lnTo>
                <a:cubicBezTo>
                  <a:pt x="1190438" y="673415"/>
                  <a:pt x="940338" y="847629"/>
                  <a:pt x="648843" y="847629"/>
                </a:cubicBezTo>
                <a:cubicBezTo>
                  <a:pt x="357349" y="847629"/>
                  <a:pt x="107248" y="673415"/>
                  <a:pt x="416" y="425130"/>
                </a:cubicBezTo>
                <a:lnTo>
                  <a:pt x="0" y="423813"/>
                </a:lnTo>
                <a:lnTo>
                  <a:pt x="415" y="422499"/>
                </a:lnTo>
                <a:cubicBezTo>
                  <a:pt x="107247" y="174214"/>
                  <a:pt x="357348" y="0"/>
                  <a:pt x="648842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FAF2BF-C3B2-D10E-8620-8C576EC25397}"/>
              </a:ext>
            </a:extLst>
          </p:cNvPr>
          <p:cNvSpPr txBox="1"/>
          <p:nvPr/>
        </p:nvSpPr>
        <p:spPr>
          <a:xfrm>
            <a:off x="5381444" y="2043987"/>
            <a:ext cx="880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err="1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ca-E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b="1" dirty="0" err="1">
                <a:solidFill>
                  <a:schemeClr val="accent6">
                    <a:lumMod val="75000"/>
                  </a:schemeClr>
                </a:solidFill>
              </a:rPr>
              <a:t>only</a:t>
            </a:r>
            <a:r>
              <a:rPr lang="ca-ES" b="1" dirty="0">
                <a:solidFill>
                  <a:schemeClr val="accent6">
                    <a:lumMod val="75000"/>
                  </a:schemeClr>
                </a:solidFill>
              </a:rPr>
              <a:t> in Excel??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4F28C0-3169-1093-20D0-CF127CD80EC2}"/>
              </a:ext>
            </a:extLst>
          </p:cNvPr>
          <p:cNvSpPr txBox="1"/>
          <p:nvPr/>
        </p:nvSpPr>
        <p:spPr>
          <a:xfrm>
            <a:off x="5284693" y="3818140"/>
            <a:ext cx="1276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err="1">
                <a:solidFill>
                  <a:srgbClr val="0070C0"/>
                </a:solidFill>
              </a:rPr>
              <a:t>Users</a:t>
            </a:r>
            <a:r>
              <a:rPr lang="ca-ES" b="1" dirty="0">
                <a:solidFill>
                  <a:srgbClr val="0070C0"/>
                </a:solidFill>
              </a:rPr>
              <a:t> </a:t>
            </a:r>
            <a:r>
              <a:rPr lang="ca-ES" b="1" dirty="0" err="1">
                <a:solidFill>
                  <a:srgbClr val="0070C0"/>
                </a:solidFill>
              </a:rPr>
              <a:t>only</a:t>
            </a:r>
            <a:r>
              <a:rPr lang="ca-ES" b="1" dirty="0">
                <a:solidFill>
                  <a:srgbClr val="0070C0"/>
                </a:solidFill>
              </a:rPr>
              <a:t> in Entra ID??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220AE-6322-EF4E-DDCD-D93D68E9E85E}"/>
              </a:ext>
            </a:extLst>
          </p:cNvPr>
          <p:cNvSpPr txBox="1"/>
          <p:nvPr/>
        </p:nvSpPr>
        <p:spPr>
          <a:xfrm>
            <a:off x="5381444" y="3102440"/>
            <a:ext cx="117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err="1">
                <a:solidFill>
                  <a:schemeClr val="accent2"/>
                </a:solidFill>
              </a:rPr>
              <a:t>Matching</a:t>
            </a:r>
            <a:r>
              <a:rPr lang="ca-ES" b="1" dirty="0">
                <a:solidFill>
                  <a:schemeClr val="accent2"/>
                </a:solidFill>
              </a:rPr>
              <a:t> </a:t>
            </a:r>
            <a:r>
              <a:rPr lang="ca-ES" b="1" dirty="0" err="1">
                <a:solidFill>
                  <a:schemeClr val="accent2"/>
                </a:solidFill>
              </a:rPr>
              <a:t>users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8F23CE-0402-328A-C09F-8F0C309BB054}"/>
              </a:ext>
            </a:extLst>
          </p:cNvPr>
          <p:cNvSpPr txBox="1"/>
          <p:nvPr/>
        </p:nvSpPr>
        <p:spPr>
          <a:xfrm>
            <a:off x="3855920" y="4464482"/>
            <a:ext cx="19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err="1"/>
              <a:t>email</a:t>
            </a:r>
            <a:r>
              <a:rPr lang="ca-ES" dirty="0"/>
              <a:t> or </a:t>
            </a:r>
            <a:r>
              <a:rPr lang="ca-ES" dirty="0" err="1"/>
              <a:t>samAccountName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7FC55-2A48-B2A5-BF4F-81A42754C247}"/>
              </a:ext>
            </a:extLst>
          </p:cNvPr>
          <p:cNvSpPr txBox="1"/>
          <p:nvPr/>
        </p:nvSpPr>
        <p:spPr>
          <a:xfrm>
            <a:off x="1000989" y="5509091"/>
            <a:ext cx="1030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dirty="0" err="1"/>
              <a:t>Differences</a:t>
            </a:r>
            <a:r>
              <a:rPr lang="ca-ES" i="1" dirty="0"/>
              <a:t> in </a:t>
            </a:r>
            <a:r>
              <a:rPr lang="ca-ES" dirty="0" err="1"/>
              <a:t>displayName</a:t>
            </a:r>
            <a:r>
              <a:rPr lang="ca-ES" i="1" dirty="0"/>
              <a:t> </a:t>
            </a:r>
            <a:r>
              <a:rPr lang="ca-ES" i="1" dirty="0" err="1"/>
              <a:t>are</a:t>
            </a:r>
            <a:r>
              <a:rPr lang="ca-ES" i="1" dirty="0"/>
              <a:t> OK. </a:t>
            </a:r>
            <a:r>
              <a:rPr lang="ca-ES" i="1" dirty="0" err="1"/>
              <a:t>Not</a:t>
            </a:r>
            <a:r>
              <a:rPr lang="ca-ES" i="1" dirty="0"/>
              <a:t> </a:t>
            </a:r>
            <a:r>
              <a:rPr lang="ca-ES" i="1" dirty="0" err="1"/>
              <a:t>everyone</a:t>
            </a:r>
            <a:r>
              <a:rPr lang="ca-ES" i="1" dirty="0"/>
              <a:t> </a:t>
            </a:r>
            <a:r>
              <a:rPr lang="ca-ES" i="1" dirty="0" err="1"/>
              <a:t>wants</a:t>
            </a:r>
            <a:r>
              <a:rPr lang="ca-ES" i="1" dirty="0"/>
              <a:t> </a:t>
            </a:r>
            <a:r>
              <a:rPr lang="ca-ES" i="1" dirty="0" err="1"/>
              <a:t>their</a:t>
            </a:r>
            <a:r>
              <a:rPr lang="ca-ES" i="1" dirty="0"/>
              <a:t> legal </a:t>
            </a:r>
            <a:r>
              <a:rPr lang="ca-ES" i="1" dirty="0" err="1"/>
              <a:t>name</a:t>
            </a:r>
            <a:r>
              <a:rPr lang="ca-ES" i="1" dirty="0"/>
              <a:t> in Outlook (Bob </a:t>
            </a:r>
            <a:r>
              <a:rPr lang="ca-ES" i="1" dirty="0" err="1"/>
              <a:t>vs</a:t>
            </a:r>
            <a:r>
              <a:rPr lang="ca-ES" i="1" dirty="0"/>
              <a:t> William </a:t>
            </a:r>
            <a:r>
              <a:rPr lang="ca-ES" i="1" dirty="0" err="1"/>
              <a:t>etc</a:t>
            </a:r>
            <a:r>
              <a:rPr lang="ca-ES" i="1" dirty="0"/>
              <a:t>)</a:t>
            </a:r>
            <a:endParaRPr lang="en-US" i="1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B7AF5E5-8768-9378-F9B1-8FD19715A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200617"/>
              </p:ext>
            </p:extLst>
          </p:nvPr>
        </p:nvGraphicFramePr>
        <p:xfrm>
          <a:off x="6515087" y="2281371"/>
          <a:ext cx="4643719" cy="2255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5436">
                  <a:extLst>
                    <a:ext uri="{9D8B030D-6E8A-4147-A177-3AD203B41FA5}">
                      <a16:colId xmlns:a16="http://schemas.microsoft.com/office/drawing/2014/main" val="3217713961"/>
                    </a:ext>
                  </a:extLst>
                </a:gridCol>
                <a:gridCol w="1030941">
                  <a:extLst>
                    <a:ext uri="{9D8B030D-6E8A-4147-A177-3AD203B41FA5}">
                      <a16:colId xmlns:a16="http://schemas.microsoft.com/office/drawing/2014/main" val="987820750"/>
                    </a:ext>
                  </a:extLst>
                </a:gridCol>
                <a:gridCol w="930348">
                  <a:extLst>
                    <a:ext uri="{9D8B030D-6E8A-4147-A177-3AD203B41FA5}">
                      <a16:colId xmlns:a16="http://schemas.microsoft.com/office/drawing/2014/main" val="598903574"/>
                    </a:ext>
                  </a:extLst>
                </a:gridCol>
                <a:gridCol w="1221181">
                  <a:extLst>
                    <a:ext uri="{9D8B030D-6E8A-4147-A177-3AD203B41FA5}">
                      <a16:colId xmlns:a16="http://schemas.microsoft.com/office/drawing/2014/main" val="1230695101"/>
                    </a:ext>
                  </a:extLst>
                </a:gridCol>
                <a:gridCol w="555813">
                  <a:extLst>
                    <a:ext uri="{9D8B030D-6E8A-4147-A177-3AD203B41FA5}">
                      <a16:colId xmlns:a16="http://schemas.microsoft.com/office/drawing/2014/main" val="359832763"/>
                    </a:ext>
                  </a:extLst>
                </a:gridCol>
              </a:tblGrid>
              <a:tr h="274718">
                <a:tc>
                  <a:txBody>
                    <a:bodyPr/>
                    <a:lstStyle/>
                    <a:p>
                      <a:r>
                        <a:rPr lang="ca-ES" sz="1400" dirty="0" err="1"/>
                        <a:t>User</a:t>
                      </a:r>
                      <a:endParaRPr lang="en-US" sz="1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1400" dirty="0" err="1"/>
                        <a:t>Attribute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Excel</a:t>
                      </a:r>
                      <a:endParaRPr lang="en-US" sz="1400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Entra ID</a:t>
                      </a:r>
                      <a:endParaRPr lang="en-US" sz="1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1400" dirty="0" err="1"/>
                        <a:t>Chk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1200" dirty="0"/>
                        <a:t>john@tech.com</a:t>
                      </a:r>
                      <a:endParaRPr lang="en-US" sz="12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1200" dirty="0" err="1"/>
                        <a:t>Department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200" dirty="0"/>
                        <a:t>Sales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200" dirty="0" err="1"/>
                        <a:t>Finance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❌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7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200" dirty="0"/>
                        <a:t>john@tech.com</a:t>
                      </a:r>
                      <a:endParaRPr lang="en-US" sz="12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1200" dirty="0" err="1"/>
                        <a:t>jobTitle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200" dirty="0" err="1"/>
                        <a:t>Pre-Sale</a:t>
                      </a:r>
                      <a:r>
                        <a:rPr lang="ca-ES" sz="1200" dirty="0"/>
                        <a:t> </a:t>
                      </a:r>
                      <a:r>
                        <a:rPr lang="ca-ES" sz="1200" dirty="0" err="1"/>
                        <a:t>specialist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200" dirty="0" err="1"/>
                        <a:t>Portfolio</a:t>
                      </a:r>
                      <a:r>
                        <a:rPr lang="ca-ES" sz="1200" dirty="0"/>
                        <a:t> </a:t>
                      </a:r>
                      <a:r>
                        <a:rPr lang="ca-ES" sz="1200" dirty="0" err="1"/>
                        <a:t>Analyst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dirty="0"/>
                        <a:t>❌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777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1200" dirty="0"/>
                        <a:t>clair@tech.com</a:t>
                      </a:r>
                      <a:endParaRPr lang="en-US" sz="12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1200" dirty="0" err="1"/>
                        <a:t>department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200" dirty="0" err="1"/>
                        <a:t>Operations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200" dirty="0" err="1"/>
                        <a:t>Operations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✅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0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200" dirty="0">
                          <a:hlinkClick r:id="rId7"/>
                        </a:rPr>
                        <a:t>clair@tech.com</a:t>
                      </a:r>
                      <a:endParaRPr lang="en-US" sz="12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1200" dirty="0" err="1"/>
                        <a:t>jobTitle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200" dirty="0"/>
                        <a:t>Director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200" dirty="0"/>
                        <a:t>Director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dirty="0"/>
                        <a:t>✅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038587"/>
                  </a:ext>
                </a:extLst>
              </a:tr>
            </a:tbl>
          </a:graphicData>
        </a:graphic>
      </p:graphicFrame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CF493FF-2D34-9AE4-0896-F32170200950}"/>
              </a:ext>
            </a:extLst>
          </p:cNvPr>
          <p:cNvSpPr/>
          <p:nvPr/>
        </p:nvSpPr>
        <p:spPr>
          <a:xfrm>
            <a:off x="8570259" y="1174376"/>
            <a:ext cx="2286163" cy="869611"/>
          </a:xfrm>
          <a:prstGeom prst="wedgeRectCallout">
            <a:avLst>
              <a:gd name="adj1" fmla="val 39555"/>
              <a:gd name="adj2" fmla="val 12023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 err="1">
                <a:solidFill>
                  <a:schemeClr val="tx1"/>
                </a:solidFill>
              </a:rPr>
              <a:t>Something</a:t>
            </a:r>
            <a:r>
              <a:rPr lang="ca-ES" sz="1600" dirty="0">
                <a:solidFill>
                  <a:schemeClr val="tx1"/>
                </a:solidFill>
              </a:rPr>
              <a:t> </a:t>
            </a:r>
            <a:r>
              <a:rPr lang="ca-ES" sz="1600" dirty="0" err="1">
                <a:solidFill>
                  <a:schemeClr val="tx1"/>
                </a:solidFill>
              </a:rPr>
              <a:t>not</a:t>
            </a:r>
            <a:r>
              <a:rPr lang="ca-ES" sz="1600" dirty="0">
                <a:solidFill>
                  <a:schemeClr val="tx1"/>
                </a:solidFill>
              </a:rPr>
              <a:t> </a:t>
            </a:r>
            <a:r>
              <a:rPr lang="ca-ES" sz="1600" dirty="0" err="1">
                <a:solidFill>
                  <a:schemeClr val="tx1"/>
                </a:solidFill>
              </a:rPr>
              <a:t>working</a:t>
            </a:r>
            <a:r>
              <a:rPr lang="ca-ES" sz="1600" dirty="0">
                <a:solidFill>
                  <a:schemeClr val="tx1"/>
                </a:solidFill>
              </a:rPr>
              <a:t> on </a:t>
            </a:r>
            <a:r>
              <a:rPr lang="ca-ES" sz="1600" dirty="0" err="1">
                <a:solidFill>
                  <a:schemeClr val="tx1"/>
                </a:solidFill>
              </a:rPr>
              <a:t>the</a:t>
            </a:r>
            <a:r>
              <a:rPr lang="ca-ES" sz="1600" dirty="0">
                <a:solidFill>
                  <a:schemeClr val="tx1"/>
                </a:solidFill>
              </a:rPr>
              <a:t> </a:t>
            </a:r>
            <a:r>
              <a:rPr lang="ca-ES" sz="1600" dirty="0" err="1">
                <a:solidFill>
                  <a:schemeClr val="tx1"/>
                </a:solidFill>
              </a:rPr>
              <a:t>excel</a:t>
            </a:r>
            <a:r>
              <a:rPr lang="ca-ES" sz="1600" dirty="0">
                <a:solidFill>
                  <a:schemeClr val="tx1"/>
                </a:solidFill>
              </a:rPr>
              <a:t> to </a:t>
            </a:r>
            <a:r>
              <a:rPr lang="ca-ES" sz="1600" dirty="0" err="1">
                <a:solidFill>
                  <a:schemeClr val="tx1"/>
                </a:solidFill>
              </a:rPr>
              <a:t>Active</a:t>
            </a:r>
            <a:r>
              <a:rPr lang="ca-ES" sz="1600" dirty="0">
                <a:solidFill>
                  <a:schemeClr val="tx1"/>
                </a:solidFill>
              </a:rPr>
              <a:t> Directory </a:t>
            </a:r>
            <a:r>
              <a:rPr lang="ca-ES" sz="1600" dirty="0" err="1">
                <a:solidFill>
                  <a:schemeClr val="tx1"/>
                </a:solidFill>
              </a:rPr>
              <a:t>sync</a:t>
            </a:r>
            <a:r>
              <a:rPr lang="ca-ES" sz="1600" dirty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DAE9A3-AAD5-028A-2955-75B8E9DEC6CA}"/>
              </a:ext>
            </a:extLst>
          </p:cNvPr>
          <p:cNvSpPr txBox="1"/>
          <p:nvPr/>
        </p:nvSpPr>
        <p:spPr>
          <a:xfrm>
            <a:off x="3899616" y="1925484"/>
            <a:ext cx="196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err="1"/>
              <a:t>Check</a:t>
            </a:r>
            <a:r>
              <a:rPr lang="ca-ES" b="1" dirty="0"/>
              <a:t> </a:t>
            </a:r>
            <a:r>
              <a:rPr lang="ca-ES" b="1" dirty="0" err="1"/>
              <a:t>Ids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B4FEA7-0B81-0B7A-9146-4707B671B8A8}"/>
              </a:ext>
            </a:extLst>
          </p:cNvPr>
          <p:cNvSpPr txBox="1"/>
          <p:nvPr/>
        </p:nvSpPr>
        <p:spPr>
          <a:xfrm>
            <a:off x="6445897" y="1897566"/>
            <a:ext cx="196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err="1"/>
              <a:t>Check</a:t>
            </a:r>
            <a:r>
              <a:rPr lang="ca-ES" b="1" dirty="0"/>
              <a:t> </a:t>
            </a:r>
            <a:r>
              <a:rPr lang="ca-ES" b="1" dirty="0" err="1"/>
              <a:t>Attributes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924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EBF9F-0BAE-9388-F949-4C5E0B841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999F-C8AC-3A3A-974E-75EFD35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Create Dynamic Security Groups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2FDB1-F45D-678B-6BB4-89F3600138FE}"/>
              </a:ext>
            </a:extLst>
          </p:cNvPr>
          <p:cNvSpPr/>
          <p:nvPr/>
        </p:nvSpPr>
        <p:spPr>
          <a:xfrm>
            <a:off x="3210661" y="3048408"/>
            <a:ext cx="2885339" cy="60009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user.department</a:t>
            </a:r>
            <a:r>
              <a:rPr lang="en-US" dirty="0">
                <a:solidFill>
                  <a:schemeClr val="tx1"/>
                </a:solidFill>
              </a:rPr>
              <a:t> -eq “Sales”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294472-1B02-3759-F41D-11B0CB1B7C8A}"/>
              </a:ext>
            </a:extLst>
          </p:cNvPr>
          <p:cNvSpPr/>
          <p:nvPr/>
        </p:nvSpPr>
        <p:spPr>
          <a:xfrm>
            <a:off x="3210661" y="3768354"/>
            <a:ext cx="2885339" cy="60009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user.jobTitle</a:t>
            </a:r>
            <a:r>
              <a:rPr lang="en-US" dirty="0">
                <a:solidFill>
                  <a:schemeClr val="tx1"/>
                </a:solidFill>
              </a:rPr>
              <a:t> -eq “Director”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A9CE46-13AE-4EBF-342C-1C74134C0847}"/>
              </a:ext>
            </a:extLst>
          </p:cNvPr>
          <p:cNvSpPr/>
          <p:nvPr/>
        </p:nvSpPr>
        <p:spPr>
          <a:xfrm>
            <a:off x="3210661" y="4488300"/>
            <a:ext cx="2885339" cy="60009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user.jobTitle</a:t>
            </a:r>
            <a:r>
              <a:rPr lang="en-US" dirty="0">
                <a:solidFill>
                  <a:schemeClr val="tx1"/>
                </a:solidFill>
              </a:rPr>
              <a:t> -eq “Finance”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 err="1">
                <a:solidFill>
                  <a:schemeClr val="tx1"/>
                </a:solidFill>
              </a:rPr>
              <a:t>jobTitle</a:t>
            </a:r>
            <a:r>
              <a:rPr lang="en-US" dirty="0">
                <a:solidFill>
                  <a:schemeClr val="tx1"/>
                </a:solidFill>
              </a:rPr>
              <a:t> -eq “Analyst”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B371B1-BD1E-718C-9E9C-72585E4CB49A}"/>
              </a:ext>
            </a:extLst>
          </p:cNvPr>
          <p:cNvSpPr txBox="1"/>
          <p:nvPr/>
        </p:nvSpPr>
        <p:spPr>
          <a:xfrm>
            <a:off x="4022516" y="2585230"/>
            <a:ext cx="12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Rule Syntax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216A4D-59AC-E35C-7C0C-F1B24419E9E6}"/>
              </a:ext>
            </a:extLst>
          </p:cNvPr>
          <p:cNvSpPr txBox="1"/>
          <p:nvPr/>
        </p:nvSpPr>
        <p:spPr>
          <a:xfrm>
            <a:off x="1719234" y="3163792"/>
            <a:ext cx="111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1" dirty="0"/>
              <a:t>SG_SALES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DF6C96-4BE5-1C00-2FAA-EA969B0093C0}"/>
              </a:ext>
            </a:extLst>
          </p:cNvPr>
          <p:cNvSpPr txBox="1"/>
          <p:nvPr/>
        </p:nvSpPr>
        <p:spPr>
          <a:xfrm>
            <a:off x="1504304" y="3883738"/>
            <a:ext cx="162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1" dirty="0"/>
              <a:t>SG_DIRECTORS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6F60C3-A3D9-9FC3-E66D-E8C3D6FD7A11}"/>
              </a:ext>
            </a:extLst>
          </p:cNvPr>
          <p:cNvSpPr txBox="1"/>
          <p:nvPr/>
        </p:nvSpPr>
        <p:spPr>
          <a:xfrm>
            <a:off x="847770" y="4603683"/>
            <a:ext cx="236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1" dirty="0"/>
              <a:t>SG_FINANCE_ANALYST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5672B5-3957-F9A3-662A-CDAF4A7A1996}"/>
              </a:ext>
            </a:extLst>
          </p:cNvPr>
          <p:cNvSpPr txBox="1"/>
          <p:nvPr/>
        </p:nvSpPr>
        <p:spPr>
          <a:xfrm>
            <a:off x="1716541" y="2604153"/>
            <a:ext cx="13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Group 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760A0B-1230-DDB6-D9B2-ED2F74851DD9}"/>
              </a:ext>
            </a:extLst>
          </p:cNvPr>
          <p:cNvSpPr txBox="1"/>
          <p:nvPr/>
        </p:nvSpPr>
        <p:spPr>
          <a:xfrm>
            <a:off x="6355753" y="2475660"/>
            <a:ext cx="3408578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ca-ES" dirty="0" err="1"/>
              <a:t>Create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b="1" dirty="0" err="1"/>
              <a:t>groups</a:t>
            </a:r>
            <a:r>
              <a:rPr lang="ca-ES" b="1" dirty="0"/>
              <a:t> </a:t>
            </a:r>
            <a:r>
              <a:rPr lang="ca-ES" b="1" dirty="0" err="1"/>
              <a:t>that</a:t>
            </a:r>
            <a:r>
              <a:rPr lang="ca-ES" b="1" dirty="0"/>
              <a:t> </a:t>
            </a:r>
            <a:r>
              <a:rPr lang="ca-ES" b="1" dirty="0" err="1"/>
              <a:t>make</a:t>
            </a:r>
            <a:r>
              <a:rPr lang="ca-ES" b="1" dirty="0"/>
              <a:t> sense</a:t>
            </a:r>
            <a:r>
              <a:rPr lang="ca-ES" dirty="0"/>
              <a:t> to </a:t>
            </a:r>
            <a:r>
              <a:rPr lang="ca-ES" dirty="0" err="1"/>
              <a:t>your</a:t>
            </a:r>
            <a:r>
              <a:rPr lang="ca-ES" dirty="0"/>
              <a:t> Organization</a:t>
            </a:r>
          </a:p>
          <a:p>
            <a:pPr>
              <a:spcAft>
                <a:spcPts val="600"/>
              </a:spcAft>
            </a:pPr>
            <a:r>
              <a:rPr lang="ca-ES" dirty="0" err="1"/>
              <a:t>Start</a:t>
            </a:r>
            <a:r>
              <a:rPr lang="ca-ES" dirty="0"/>
              <a:t> </a:t>
            </a:r>
            <a:r>
              <a:rPr lang="ca-ES" dirty="0" err="1"/>
              <a:t>with</a:t>
            </a:r>
            <a:r>
              <a:rPr lang="ca-ES" dirty="0"/>
              <a:t> </a:t>
            </a:r>
            <a:r>
              <a:rPr lang="ca-ES" b="1" dirty="0" err="1"/>
              <a:t>departments</a:t>
            </a:r>
            <a:r>
              <a:rPr lang="ca-ES" dirty="0"/>
              <a:t>,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go</a:t>
            </a:r>
            <a:r>
              <a:rPr lang="ca-ES" dirty="0"/>
              <a:t> </a:t>
            </a:r>
            <a:r>
              <a:rPr lang="ca-ES" dirty="0" err="1"/>
              <a:t>smaller</a:t>
            </a:r>
            <a:r>
              <a:rPr lang="ca-ES" dirty="0"/>
              <a:t> </a:t>
            </a:r>
            <a:r>
              <a:rPr lang="ca-ES" dirty="0" err="1"/>
              <a:t>if</a:t>
            </a:r>
            <a:r>
              <a:rPr lang="ca-ES" dirty="0"/>
              <a:t> </a:t>
            </a:r>
            <a:r>
              <a:rPr lang="ca-ES" dirty="0" err="1"/>
              <a:t>you</a:t>
            </a:r>
            <a:r>
              <a:rPr lang="ca-ES" dirty="0"/>
              <a:t> </a:t>
            </a:r>
            <a:r>
              <a:rPr lang="ca-ES" dirty="0" err="1"/>
              <a:t>need</a:t>
            </a:r>
            <a:r>
              <a:rPr lang="ca-ES" dirty="0"/>
              <a:t> to. </a:t>
            </a:r>
          </a:p>
          <a:p>
            <a:pPr>
              <a:spcAft>
                <a:spcPts val="600"/>
              </a:spcAft>
            </a:pPr>
            <a:r>
              <a:rPr lang="ca-ES" dirty="0" err="1"/>
              <a:t>If</a:t>
            </a:r>
            <a:r>
              <a:rPr lang="ca-ES" dirty="0"/>
              <a:t> </a:t>
            </a:r>
            <a:r>
              <a:rPr lang="ca-ES" dirty="0" err="1"/>
              <a:t>needed</a:t>
            </a:r>
            <a:r>
              <a:rPr lang="ca-ES" dirty="0"/>
              <a:t> </a:t>
            </a:r>
            <a:r>
              <a:rPr lang="ca-ES" dirty="0" err="1"/>
              <a:t>you</a:t>
            </a:r>
            <a:r>
              <a:rPr lang="ca-ES" dirty="0"/>
              <a:t> can </a:t>
            </a:r>
            <a:r>
              <a:rPr lang="ca-ES" dirty="0" err="1"/>
              <a:t>use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15 </a:t>
            </a:r>
            <a:r>
              <a:rPr lang="ca-ES" b="1" dirty="0" err="1"/>
              <a:t>Extension</a:t>
            </a:r>
            <a:r>
              <a:rPr lang="ca-ES" b="1" dirty="0"/>
              <a:t> </a:t>
            </a:r>
            <a:r>
              <a:rPr lang="ca-ES" b="1" dirty="0" err="1"/>
              <a:t>attributes</a:t>
            </a:r>
            <a:r>
              <a:rPr lang="ca-ES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Programs like </a:t>
            </a:r>
            <a:r>
              <a:rPr lang="en-US" dirty="0" err="1"/>
              <a:t>ADManager</a:t>
            </a:r>
            <a:r>
              <a:rPr lang="en-US" dirty="0"/>
              <a:t> Plus can help keep </a:t>
            </a:r>
            <a:r>
              <a:rPr lang="en-US" b="1" dirty="0"/>
              <a:t>Active Directory in sync with HR data</a:t>
            </a:r>
          </a:p>
        </p:txBody>
      </p:sp>
      <p:pic>
        <p:nvPicPr>
          <p:cNvPr id="33" name="Picture 32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CD1B882F-A97D-CB30-813C-A76D9A4D4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283" y="3107136"/>
            <a:ext cx="2218883" cy="37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66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193F-10A6-9EA7-8037-5159FCBD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and forget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CFC9-BB5B-7256-4879-518565E098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Only employees with “Sales” as department get access.</a:t>
            </a:r>
          </a:p>
          <a:p>
            <a:r>
              <a:rPr lang="en-GB" dirty="0"/>
              <a:t>If somebody from Sales cannot access, they need to </a:t>
            </a:r>
            <a:r>
              <a:rPr lang="en-GB" b="1" dirty="0"/>
              <a:t>speak with HR to fix the Active Directory </a:t>
            </a:r>
            <a:r>
              <a:rPr lang="en-GB" dirty="0"/>
              <a:t>(or get a Pro licence…)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C52ABB6-31FD-A4B0-5B7B-5B631367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7918"/>
            <a:ext cx="3055836" cy="4521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71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5EF970-506F-00A9-63D1-780480BB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Speaker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9D9893-08F9-FB56-550B-F7A567586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644" y="2474796"/>
            <a:ext cx="5590404" cy="3169545"/>
          </a:xfrm>
        </p:spPr>
        <p:txBody>
          <a:bodyPr/>
          <a:lstStyle/>
          <a:p>
            <a:r>
              <a:rPr lang="ca-ES" dirty="0"/>
              <a:t>Bernat Agulló Roselló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dirty="0"/>
              <a:t>Data </a:t>
            </a:r>
            <a:r>
              <a:rPr lang="ca-ES" dirty="0" err="1"/>
              <a:t>Platform</a:t>
            </a:r>
            <a:r>
              <a:rPr lang="ca-ES" dirty="0"/>
              <a:t> MVP </a:t>
            </a:r>
            <a:r>
              <a:rPr lang="ca-ES" dirty="0" err="1"/>
              <a:t>since</a:t>
            </a:r>
            <a:r>
              <a:rPr lang="ca-ES" dirty="0"/>
              <a:t> </a:t>
            </a:r>
            <a:r>
              <a:rPr lang="ca-ES" dirty="0" err="1"/>
              <a:t>Agust</a:t>
            </a:r>
            <a:r>
              <a:rPr lang="ca-ES" dirty="0"/>
              <a:t>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dirty="0" err="1"/>
              <a:t>Partner</a:t>
            </a:r>
            <a:r>
              <a:rPr lang="ca-ES" dirty="0"/>
              <a:t> </a:t>
            </a:r>
            <a:r>
              <a:rPr lang="ca-ES" dirty="0" err="1"/>
              <a:t>at</a:t>
            </a:r>
            <a:r>
              <a:rPr lang="ca-ES" dirty="0"/>
              <a:t> BI </a:t>
            </a:r>
            <a:r>
              <a:rPr lang="ca-ES" dirty="0" err="1"/>
              <a:t>Firm</a:t>
            </a:r>
            <a:r>
              <a:rPr lang="ca-ES" dirty="0"/>
              <a:t> ESBRINA (Barcelona)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dirty="0"/>
              <a:t>esbrina-ba.com/blog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dirty="0"/>
              <a:t>@AgulloBernat</a:t>
            </a:r>
          </a:p>
          <a:p>
            <a:endParaRPr lang="ca-ES" dirty="0"/>
          </a:p>
          <a:p>
            <a:endParaRPr lang="en-US" dirty="0"/>
          </a:p>
        </p:txBody>
      </p:sp>
      <p:pic>
        <p:nvPicPr>
          <p:cNvPr id="7" name="Picture 6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DFCB0872-4A0F-9FA3-5E9F-48C7733E5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43" y="1135118"/>
            <a:ext cx="2570588" cy="3052081"/>
          </a:xfrm>
          <a:prstGeom prst="rect">
            <a:avLst/>
          </a:prstGeom>
        </p:spPr>
      </p:pic>
      <p:pic>
        <p:nvPicPr>
          <p:cNvPr id="9" name="Picture 8" descr="A blue sign with white text&#10;&#10;Description automatically generated">
            <a:extLst>
              <a:ext uri="{FF2B5EF4-FFF2-40B4-BE49-F238E27FC236}">
                <a16:creationId xmlns:a16="http://schemas.microsoft.com/office/drawing/2014/main" id="{0361CA32-5B55-620A-6675-A3DE40B54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43" y="4322303"/>
            <a:ext cx="1837152" cy="751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CC33B-8B2D-F87E-CA7D-DDCFEC3CA4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955" y="2546865"/>
            <a:ext cx="857281" cy="16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82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4242E-A7D5-F9F8-13E1-C27A699B8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A5BA-116E-2756-4589-8CB31B7B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865332" cy="1325563"/>
          </a:xfrm>
        </p:spPr>
        <p:txBody>
          <a:bodyPr anchor="t">
            <a:noAutofit/>
          </a:bodyPr>
          <a:lstStyle/>
          <a:p>
            <a:r>
              <a:rPr lang="en-GB" sz="3200" dirty="0"/>
              <a:t>John moves from Finance to Sales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3E2AAB8-7947-A8EC-7AF4-EE7E74ECA5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171" y="2141057"/>
            <a:ext cx="889663" cy="118621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F4C7137-39BD-FDEE-516C-CFC09CCBB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495" y="2245369"/>
            <a:ext cx="889663" cy="11862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B16BDA-5C6B-A800-FF91-9F3284B2B032}"/>
              </a:ext>
            </a:extLst>
          </p:cNvPr>
          <p:cNvSpPr txBox="1"/>
          <p:nvPr/>
        </p:nvSpPr>
        <p:spPr>
          <a:xfrm>
            <a:off x="770122" y="3429000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 err="1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Finance</a:t>
            </a:r>
            <a:r>
              <a:rPr lang="ca-E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 Reports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genial" panose="0200050304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647D9D-B1CE-8549-D0E5-073D6A9E3931}"/>
              </a:ext>
            </a:extLst>
          </p:cNvPr>
          <p:cNvSpPr txBox="1"/>
          <p:nvPr/>
        </p:nvSpPr>
        <p:spPr>
          <a:xfrm>
            <a:off x="9781337" y="3479358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Sales Reports</a:t>
            </a:r>
            <a:endParaRPr lang="en-US" sz="2000" dirty="0">
              <a:latin typeface="Congenial" panose="02000503040000020004" pitchFamily="2" charset="0"/>
            </a:endParaRPr>
          </a:p>
        </p:txBody>
      </p:sp>
      <p:pic>
        <p:nvPicPr>
          <p:cNvPr id="26" name="Picture 25" descr="A person with long hair wearing a red jacket&#10;&#10;Description automatically generated">
            <a:extLst>
              <a:ext uri="{FF2B5EF4-FFF2-40B4-BE49-F238E27FC236}">
                <a16:creationId xmlns:a16="http://schemas.microsoft.com/office/drawing/2014/main" id="{6E259CB8-F436-E975-8206-18CB15E48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44" y="3460329"/>
            <a:ext cx="1277088" cy="12770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11B8AC-E1C9-B68E-1CFC-9AE7CC64F418}"/>
              </a:ext>
            </a:extLst>
          </p:cNvPr>
          <p:cNvSpPr txBox="1"/>
          <p:nvPr/>
        </p:nvSpPr>
        <p:spPr>
          <a:xfrm>
            <a:off x="8302937" y="4785188"/>
            <a:ext cx="1611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Sales Reports </a:t>
            </a:r>
            <a:r>
              <a:rPr lang="ca-ES" sz="2000" dirty="0" err="1">
                <a:latin typeface="Congenial" panose="02000503040000020004" pitchFamily="2" charset="0"/>
              </a:rPr>
              <a:t>Admin</a:t>
            </a:r>
            <a:endParaRPr lang="en-US" sz="2000" dirty="0">
              <a:latin typeface="Congenial" panose="02000503040000020004" pitchFamily="2" charset="0"/>
            </a:endParaRP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34B3BA97-09B1-EAF3-57EC-08B53CBF2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52213" y="3524462"/>
            <a:ext cx="1325563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4CF5C-E369-D497-7CBB-19C606FEB85C}"/>
              </a:ext>
            </a:extLst>
          </p:cNvPr>
          <p:cNvSpPr txBox="1"/>
          <p:nvPr/>
        </p:nvSpPr>
        <p:spPr>
          <a:xfrm>
            <a:off x="4565728" y="5029678"/>
            <a:ext cx="161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John</a:t>
            </a:r>
            <a:endParaRPr lang="en-US" sz="2000" dirty="0">
              <a:latin typeface="Congenial" panose="02000503040000020004" pitchFamily="2" charset="0"/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4A20B68-F3C4-245A-75A0-59FB5676B91F}"/>
              </a:ext>
            </a:extLst>
          </p:cNvPr>
          <p:cNvSpPr/>
          <p:nvPr/>
        </p:nvSpPr>
        <p:spPr>
          <a:xfrm>
            <a:off x="4554071" y="1680816"/>
            <a:ext cx="3083858" cy="1511734"/>
          </a:xfrm>
          <a:prstGeom prst="wedgeEllipseCallout">
            <a:avLst>
              <a:gd name="adj1" fmla="val -15600"/>
              <a:gd name="adj2" fmla="val 6902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Hi!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I’m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now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in sales, can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you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give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me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access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to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the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Sales Reports?</a:t>
            </a:r>
            <a:endParaRPr lang="en-US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41BFF4B-03F0-1E9E-84F3-5A78C6914DFB}"/>
              </a:ext>
            </a:extLst>
          </p:cNvPr>
          <p:cNvSpPr/>
          <p:nvPr/>
        </p:nvSpPr>
        <p:spPr>
          <a:xfrm>
            <a:off x="6082001" y="3288312"/>
            <a:ext cx="2220936" cy="1487722"/>
          </a:xfrm>
          <a:prstGeom prst="wedgeEllipseCallout">
            <a:avLst>
              <a:gd name="adj1" fmla="val 60361"/>
              <a:gd name="adj2" fmla="val -259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You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already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have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access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,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honey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! </a:t>
            </a:r>
            <a:endParaRPr lang="en-US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3577384-DCD2-6917-4C60-4CE1A8A0C251}"/>
              </a:ext>
            </a:extLst>
          </p:cNvPr>
          <p:cNvSpPr/>
          <p:nvPr/>
        </p:nvSpPr>
        <p:spPr>
          <a:xfrm>
            <a:off x="7720654" y="1603103"/>
            <a:ext cx="2391536" cy="1487722"/>
          </a:xfrm>
          <a:prstGeom prst="cloudCallout">
            <a:avLst>
              <a:gd name="adj1" fmla="val -359"/>
              <a:gd name="adj2" fmla="val 70936"/>
            </a:avLst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Did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you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even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try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to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access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??</a:t>
            </a:r>
            <a:endParaRPr lang="en-US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pic>
        <p:nvPicPr>
          <p:cNvPr id="13" name="Picture 12" descr="A person in a suit and tie&#10;&#10;Description automatically generated">
            <a:extLst>
              <a:ext uri="{FF2B5EF4-FFF2-40B4-BE49-F238E27FC236}">
                <a16:creationId xmlns:a16="http://schemas.microsoft.com/office/drawing/2014/main" id="{976C83F1-CA4A-DADF-45C6-3BFF58BB0C7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4314" y="3660964"/>
            <a:ext cx="1325564" cy="132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071415-85C1-650E-22C3-FB8874F73C77}"/>
              </a:ext>
            </a:extLst>
          </p:cNvPr>
          <p:cNvSpPr txBox="1"/>
          <p:nvPr/>
        </p:nvSpPr>
        <p:spPr>
          <a:xfrm>
            <a:off x="2009194" y="4986528"/>
            <a:ext cx="2596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 err="1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Finance</a:t>
            </a:r>
            <a:r>
              <a:rPr lang="ca-E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 Reports </a:t>
            </a:r>
            <a:r>
              <a:rPr lang="ca-ES" sz="2000" dirty="0" err="1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Admin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genial" panose="02000503040000020004" pitchFamily="2" charset="0"/>
            </a:endParaRPr>
          </a:p>
        </p:txBody>
      </p:sp>
      <p:pic>
        <p:nvPicPr>
          <p:cNvPr id="8" name="Picture 7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A6C6E3CE-28A9-4F52-746F-8964CB69AB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5647" y="112761"/>
            <a:ext cx="3153551" cy="9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9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ED2E8-1C0B-803F-F16C-328EBAAE9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1746-BFFA-74C3-C3BE-92AD356A1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811544" cy="1325563"/>
          </a:xfrm>
        </p:spPr>
        <p:txBody>
          <a:bodyPr anchor="t">
            <a:noAutofit/>
          </a:bodyPr>
          <a:lstStyle/>
          <a:p>
            <a:r>
              <a:rPr lang="en-GB" sz="3200" dirty="0"/>
              <a:t>John moves from Finance to Sales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5711FBB-E103-8253-2932-3314F0854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171" y="2141057"/>
            <a:ext cx="889663" cy="118621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E109BFA-2A2B-FB3C-C96E-2927577C45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495" y="2245369"/>
            <a:ext cx="889663" cy="11862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448929-50FE-D5DA-A33C-C0BA2BA4F148}"/>
              </a:ext>
            </a:extLst>
          </p:cNvPr>
          <p:cNvSpPr txBox="1"/>
          <p:nvPr/>
        </p:nvSpPr>
        <p:spPr>
          <a:xfrm>
            <a:off x="770122" y="3429000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genial" panose="02000503040000020004" pitchFamily="2" charset="0"/>
              </a:rPr>
              <a:t>Finance Reports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A0577-D0B8-E770-A6A9-7E872F8AE8AD}"/>
              </a:ext>
            </a:extLst>
          </p:cNvPr>
          <p:cNvSpPr txBox="1"/>
          <p:nvPr/>
        </p:nvSpPr>
        <p:spPr>
          <a:xfrm>
            <a:off x="9781337" y="3479358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Sales Reports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genial" panose="02000503040000020004" pitchFamily="2" charset="0"/>
            </a:endParaRPr>
          </a:p>
        </p:txBody>
      </p:sp>
      <p:pic>
        <p:nvPicPr>
          <p:cNvPr id="26" name="Picture 25" descr="A person with long hair wearing a red jacket&#10;&#10;Description automatically generated">
            <a:extLst>
              <a:ext uri="{FF2B5EF4-FFF2-40B4-BE49-F238E27FC236}">
                <a16:creationId xmlns:a16="http://schemas.microsoft.com/office/drawing/2014/main" id="{B222D012-933A-328E-A326-0145B0F16B8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44" y="3460329"/>
            <a:ext cx="1277088" cy="12770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386CA9-42E4-A821-DB7B-A00D393FD7AD}"/>
              </a:ext>
            </a:extLst>
          </p:cNvPr>
          <p:cNvSpPr txBox="1"/>
          <p:nvPr/>
        </p:nvSpPr>
        <p:spPr>
          <a:xfrm>
            <a:off x="8375647" y="4786807"/>
            <a:ext cx="1611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Sales Reports Admin</a:t>
            </a: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10BD587F-01A1-871D-3D3B-0F0DE80F8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171" y="3515408"/>
            <a:ext cx="1325563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B8B04-B6FD-0BE0-0CF0-095A2BBBC554}"/>
              </a:ext>
            </a:extLst>
          </p:cNvPr>
          <p:cNvSpPr txBox="1"/>
          <p:nvPr/>
        </p:nvSpPr>
        <p:spPr>
          <a:xfrm>
            <a:off x="5867162" y="5020624"/>
            <a:ext cx="161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John</a:t>
            </a:r>
            <a:endParaRPr lang="en-US" sz="2000" dirty="0">
              <a:latin typeface="Congenial" panose="02000503040000020004" pitchFamily="2" charset="0"/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6BD0D4E-87AB-2BB2-700C-6DE112F01861}"/>
              </a:ext>
            </a:extLst>
          </p:cNvPr>
          <p:cNvSpPr/>
          <p:nvPr/>
        </p:nvSpPr>
        <p:spPr>
          <a:xfrm>
            <a:off x="3429431" y="1452203"/>
            <a:ext cx="4096702" cy="1758259"/>
          </a:xfrm>
          <a:prstGeom prst="wedgeEllipseCallout">
            <a:avLst>
              <a:gd name="adj1" fmla="val 13179"/>
              <a:gd name="adj2" fmla="val 648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genial" panose="02000503040000020004" pitchFamily="2" charset="0"/>
              </a:rPr>
              <a:t>Can you remove me from the security groups that are giving me access to Finance Reports?</a:t>
            </a:r>
          </a:p>
        </p:txBody>
      </p:sp>
      <p:pic>
        <p:nvPicPr>
          <p:cNvPr id="13" name="Picture 12" descr="A person in a suit and tie&#10;&#10;Description automatically generated">
            <a:extLst>
              <a:ext uri="{FF2B5EF4-FFF2-40B4-BE49-F238E27FC236}">
                <a16:creationId xmlns:a16="http://schemas.microsoft.com/office/drawing/2014/main" id="{29987A04-6AC4-B9AE-8C6E-E1CF27051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4314" y="3660964"/>
            <a:ext cx="1325564" cy="132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962361-BEAD-49D7-D6CF-0F3E2A42FC6A}"/>
              </a:ext>
            </a:extLst>
          </p:cNvPr>
          <p:cNvSpPr txBox="1"/>
          <p:nvPr/>
        </p:nvSpPr>
        <p:spPr>
          <a:xfrm>
            <a:off x="2045884" y="4986528"/>
            <a:ext cx="2596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genial" panose="02000503040000020004" pitchFamily="2" charset="0"/>
              </a:rPr>
              <a:t>Finance Reports Admin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BD5B34A-F71E-0873-24FB-1314EAE72393}"/>
              </a:ext>
            </a:extLst>
          </p:cNvPr>
          <p:cNvSpPr/>
          <p:nvPr/>
        </p:nvSpPr>
        <p:spPr>
          <a:xfrm>
            <a:off x="3792071" y="3337763"/>
            <a:ext cx="2085872" cy="1009003"/>
          </a:xfrm>
          <a:prstGeom prst="wedgeEllipseCallout">
            <a:avLst>
              <a:gd name="adj1" fmla="val -54442"/>
              <a:gd name="adj2" fmla="val 5295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Actually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this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already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happened</a:t>
            </a:r>
            <a:endParaRPr lang="en-US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2F26E-D460-0C7E-8ADD-A6CEB316DBF7}"/>
              </a:ext>
            </a:extLst>
          </p:cNvPr>
          <p:cNvSpPr txBox="1"/>
          <p:nvPr/>
        </p:nvSpPr>
        <p:spPr>
          <a:xfrm>
            <a:off x="6714219" y="1792221"/>
            <a:ext cx="19293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>
                <a:solidFill>
                  <a:srgbClr val="FF0000"/>
                </a:solidFill>
                <a:latin typeface="Impact" panose="020B0806030902050204" pitchFamily="34" charset="0"/>
              </a:rPr>
              <a:t>NOT GOING </a:t>
            </a:r>
          </a:p>
          <a:p>
            <a:r>
              <a:rPr lang="ca-ES" sz="3200" dirty="0">
                <a:solidFill>
                  <a:srgbClr val="FF0000"/>
                </a:solidFill>
                <a:latin typeface="Impact" panose="020B0806030902050204" pitchFamily="34" charset="0"/>
              </a:rPr>
              <a:t>TO HAPPEN</a:t>
            </a:r>
          </a:p>
          <a:p>
            <a:r>
              <a:rPr lang="ca-ES" sz="3200" dirty="0">
                <a:solidFill>
                  <a:srgbClr val="FF0000"/>
                </a:solidFill>
                <a:latin typeface="Impact" panose="020B0806030902050204" pitchFamily="34" charset="0"/>
              </a:rPr>
              <a:t>BUT IT WOULD BE LIKE THIS</a:t>
            </a:r>
            <a:endParaRPr lang="en-US" sz="32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0D488FE1-D10F-4A2F-4D78-9545322B8486}"/>
              </a:ext>
            </a:extLst>
          </p:cNvPr>
          <p:cNvSpPr/>
          <p:nvPr/>
        </p:nvSpPr>
        <p:spPr>
          <a:xfrm>
            <a:off x="1884862" y="2134765"/>
            <a:ext cx="1611760" cy="1325564"/>
          </a:xfrm>
          <a:prstGeom prst="cloudCallout">
            <a:avLst>
              <a:gd name="adj1" fmla="val 23226"/>
              <a:gd name="adj2" fmla="val 657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dirty="0" err="1">
                <a:solidFill>
                  <a:schemeClr val="tx1"/>
                </a:solidFill>
                <a:latin typeface="Congenial" panose="02000503040000020004" pitchFamily="2" charset="0"/>
              </a:rPr>
              <a:t>This</a:t>
            </a:r>
            <a:r>
              <a:rPr lang="ca-ES" sz="1400" dirty="0">
                <a:solidFill>
                  <a:schemeClr val="tx1"/>
                </a:solidFill>
                <a:latin typeface="Congenial" panose="02000503040000020004" pitchFamily="2" charset="0"/>
              </a:rPr>
              <a:t> is so </a:t>
            </a:r>
            <a:r>
              <a:rPr lang="ca-ES" sz="1400" dirty="0" err="1">
                <a:solidFill>
                  <a:schemeClr val="tx1"/>
                </a:solidFill>
                <a:latin typeface="Congenial" panose="02000503040000020004" pitchFamily="2" charset="0"/>
              </a:rPr>
              <a:t>cool</a:t>
            </a:r>
            <a:endParaRPr lang="en-US" sz="1400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pic>
        <p:nvPicPr>
          <p:cNvPr id="9" name="Picture 8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BC4733AE-44ED-4AAC-CEA7-73B1247B48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5647" y="112761"/>
            <a:ext cx="3153551" cy="9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8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673C69-AE2B-7283-E3E2-B2729E39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Demo</a:t>
            </a:r>
            <a:r>
              <a:rPr lang="ca-ES" dirty="0"/>
              <a:t> </a:t>
            </a:r>
            <a:r>
              <a:rPr lang="ca-ES" dirty="0" err="1"/>
              <a:t>time</a:t>
            </a:r>
            <a:r>
              <a:rPr lang="ca-ES" dirty="0"/>
              <a:t>!</a:t>
            </a:r>
            <a:endParaRPr lang="en-US" dirty="0"/>
          </a:p>
        </p:txBody>
      </p:sp>
      <p:pic>
        <p:nvPicPr>
          <p:cNvPr id="13" name="Picture 12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DD81BCF5-6316-9203-10EF-D5C47DCC6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70" y="3279289"/>
            <a:ext cx="4602260" cy="20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76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B81D-B431-DE2F-BA28-D12D3EF2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Q&amp;A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B4055-5471-01D3-ECAF-F8B652DFD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do I handle exceptions?</a:t>
            </a:r>
          </a:p>
          <a:p>
            <a:r>
              <a:rPr lang="en-US" i="1" dirty="0"/>
              <a:t>Adding directly users that fall out the regular pattern </a:t>
            </a:r>
            <a:r>
              <a:rPr lang="en-US" b="1" i="1" dirty="0"/>
              <a:t>is easier to read</a:t>
            </a:r>
            <a:r>
              <a:rPr lang="en-US" i="1" dirty="0"/>
              <a:t> and understand that this is an exception</a:t>
            </a:r>
          </a:p>
          <a:p>
            <a:r>
              <a:rPr lang="en-US" b="1" dirty="0"/>
              <a:t>What about external users?</a:t>
            </a:r>
          </a:p>
          <a:p>
            <a:r>
              <a:rPr lang="en-US" dirty="0"/>
              <a:t>These are normally not handled by HR. Still, finding a process to fix their metadata will save a lot of pain if they need to get access often. </a:t>
            </a:r>
          </a:p>
        </p:txBody>
      </p:sp>
    </p:spTree>
    <p:extLst>
      <p:ext uri="{BB962C8B-B14F-4D97-AF65-F5344CB8AC3E}">
        <p14:creationId xmlns:p14="http://schemas.microsoft.com/office/powerpoint/2010/main" val="1929518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E61D-76D7-DBFC-E4FA-E671011D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Q&amp;A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80618-D85C-73ED-D80B-97F3AACB9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can I let people know who is in each group? </a:t>
            </a:r>
          </a:p>
          <a:p>
            <a:r>
              <a:rPr lang="en-US" i="1" dirty="0"/>
              <a:t>Build a report with Graph API data on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groups?$select=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id,displayName,description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&amp;$filter=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startsWith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‘SG_')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groups/{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}/members</a:t>
            </a:r>
          </a:p>
          <a:p>
            <a:r>
              <a:rPr lang="en-US" b="1" dirty="0"/>
              <a:t>What if I HR data is unreliable or there is not a single source of truth?</a:t>
            </a:r>
          </a:p>
          <a:p>
            <a:r>
              <a:rPr lang="en-US" i="1" dirty="0"/>
              <a:t>Stay away from this approach</a:t>
            </a:r>
          </a:p>
        </p:txBody>
      </p:sp>
    </p:spTree>
    <p:extLst>
      <p:ext uri="{BB962C8B-B14F-4D97-AF65-F5344CB8AC3E}">
        <p14:creationId xmlns:p14="http://schemas.microsoft.com/office/powerpoint/2010/main" val="1032364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F852-E611-79D6-8D9E-E406CD123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Q&amp;A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F620A-21A9-1386-DA67-1872AE880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Wait, what’s the catch?</a:t>
            </a:r>
          </a:p>
          <a:p>
            <a:r>
              <a:rPr lang="en-US" i="1" dirty="0"/>
              <a:t>No catch, is like magic. You only need to fear some Organization-wide </a:t>
            </a:r>
            <a:r>
              <a:rPr lang="en-US" i="1" dirty="0">
                <a:solidFill>
                  <a:srgbClr val="FF0000"/>
                </a:solidFill>
              </a:rPr>
              <a:t>renaming of the departments </a:t>
            </a:r>
            <a:r>
              <a:rPr lang="ca-ES" dirty="0">
                <a:solidFill>
                  <a:srgbClr val="FF0000"/>
                </a:solidFill>
              </a:rPr>
              <a:t>☠️</a:t>
            </a:r>
            <a:r>
              <a:rPr lang="en-US" dirty="0"/>
              <a:t>.</a:t>
            </a:r>
            <a:r>
              <a:rPr lang="en-US" i="1" dirty="0"/>
              <a:t> Such a change needs to be planned with HR so that people do not loose access</a:t>
            </a:r>
          </a:p>
          <a:p>
            <a:r>
              <a:rPr lang="en-US" b="1" dirty="0"/>
              <a:t>Static Security Groups have any use at all then?</a:t>
            </a:r>
          </a:p>
          <a:p>
            <a:r>
              <a:rPr lang="en-US" i="1" dirty="0"/>
              <a:t>Of course! Not everything can be handled on </a:t>
            </a:r>
            <a:r>
              <a:rPr lang="en-US" i="1" dirty="0" err="1"/>
              <a:t>Entra</a:t>
            </a:r>
            <a:r>
              <a:rPr lang="en-US" i="1" dirty="0"/>
              <a:t> ID, but if possible, define a group owner with access to </a:t>
            </a:r>
            <a:r>
              <a:rPr lang="en-US" i="1" dirty="0" err="1"/>
              <a:t>Entra</a:t>
            </a:r>
            <a:r>
              <a:rPr lang="en-US" i="1" dirty="0"/>
              <a:t> ID so we don’t spend our days on JIRA. Try to make groups </a:t>
            </a:r>
            <a:r>
              <a:rPr lang="en-US" b="1" i="1" dirty="0"/>
              <a:t>Role oriented</a:t>
            </a:r>
            <a:r>
              <a:rPr lang="en-US" i="1" dirty="0"/>
              <a:t> if possible and not feature/artifact oriented</a:t>
            </a:r>
          </a:p>
        </p:txBody>
      </p:sp>
    </p:spTree>
    <p:extLst>
      <p:ext uri="{BB962C8B-B14F-4D97-AF65-F5344CB8AC3E}">
        <p14:creationId xmlns:p14="http://schemas.microsoft.com/office/powerpoint/2010/main" val="3249252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0512-5662-D562-591A-36D65B92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Resources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75E49-4009-117E-8FAE-DCAFD04A4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b="1" dirty="0"/>
              <a:t>Material: </a:t>
            </a:r>
          </a:p>
          <a:p>
            <a:r>
              <a:rPr lang="ca-ES" dirty="0">
                <a:hlinkClick r:id="rId2"/>
              </a:rPr>
              <a:t>esbrina-ba.com/</a:t>
            </a:r>
            <a:r>
              <a:rPr lang="ca-ES" dirty="0" err="1">
                <a:hlinkClick r:id="rId2"/>
              </a:rPr>
              <a:t>rethinking</a:t>
            </a:r>
            <a:r>
              <a:rPr lang="ca-ES" dirty="0">
                <a:hlinkClick r:id="rId2"/>
              </a:rPr>
              <a:t>-</a:t>
            </a:r>
            <a:r>
              <a:rPr lang="ca-ES" dirty="0" err="1">
                <a:hlinkClick r:id="rId2"/>
              </a:rPr>
              <a:t>security</a:t>
            </a:r>
            <a:r>
              <a:rPr lang="ca-ES" dirty="0">
                <a:hlinkClick r:id="rId2"/>
              </a:rPr>
              <a:t>-</a:t>
            </a:r>
            <a:r>
              <a:rPr lang="ca-ES" dirty="0" err="1">
                <a:hlinkClick r:id="rId2"/>
              </a:rPr>
              <a:t>groups</a:t>
            </a:r>
            <a:r>
              <a:rPr lang="ca-ES" dirty="0">
                <a:hlinkClick r:id="rId2"/>
              </a:rPr>
              <a:t>-for-</a:t>
            </a:r>
            <a:r>
              <a:rPr lang="ca-ES" dirty="0" err="1">
                <a:hlinkClick r:id="rId2"/>
              </a:rPr>
              <a:t>power</a:t>
            </a:r>
            <a:r>
              <a:rPr lang="ca-ES" dirty="0">
                <a:hlinkClick r:id="rId2"/>
              </a:rPr>
              <a:t>-</a:t>
            </a:r>
            <a:r>
              <a:rPr lang="ca-ES" dirty="0" err="1">
                <a:hlinkClick r:id="rId2"/>
              </a:rPr>
              <a:t>bi</a:t>
            </a:r>
            <a:r>
              <a:rPr lang="ca-ES" dirty="0">
                <a:hlinkClick r:id="rId2"/>
              </a:rPr>
              <a:t>/</a:t>
            </a:r>
            <a:endParaRPr lang="ca-ES" dirty="0"/>
          </a:p>
          <a:p>
            <a:r>
              <a:rPr lang="ca-ES" dirty="0">
                <a:hlinkClick r:id="rId3"/>
              </a:rPr>
              <a:t>justb.dk/blog/2022/04/extracting-microsoft-graph-data-with-data-factory/</a:t>
            </a:r>
            <a:endParaRPr lang="ca-ES" dirty="0"/>
          </a:p>
          <a:p>
            <a:endParaRPr lang="ca-ES" dirty="0"/>
          </a:p>
          <a:p>
            <a:r>
              <a:rPr lang="ca-ES" b="1" dirty="0" err="1"/>
              <a:t>Images</a:t>
            </a:r>
            <a:r>
              <a:rPr lang="ca-ES" b="1" dirty="0"/>
              <a:t>:</a:t>
            </a:r>
          </a:p>
          <a:p>
            <a:r>
              <a:rPr lang="en-US" dirty="0">
                <a:hlinkClick r:id="rId4"/>
              </a:rPr>
              <a:t>http://www.icons-land.com/</a:t>
            </a:r>
            <a:endParaRPr lang="en-US" dirty="0"/>
          </a:p>
          <a:p>
            <a:r>
              <a:rPr lang="en-US" dirty="0">
                <a:hlinkClick r:id="rId5"/>
              </a:rPr>
              <a:t>https://www.iconarchive.com/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317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EE42-2046-2E8E-82FF-BCCADAF4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Let’s</a:t>
            </a:r>
            <a:r>
              <a:rPr lang="ca-ES" dirty="0"/>
              <a:t> </a:t>
            </a:r>
            <a:r>
              <a:rPr lang="ca-ES" dirty="0" err="1"/>
              <a:t>connect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B8493-B3E1-2F8D-EFE7-23A308B98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sz="3600" b="1" dirty="0"/>
              <a:t>Bernat Agulló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a-ES" dirty="0"/>
              <a:t>bernat.agullo@esbrina-ba.com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https://www.linkedin.com/in/bernatagullo/</a:t>
            </a:r>
            <a:endParaRPr lang="ca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https://twitter.com/AgulloBernat</a:t>
            </a:r>
            <a:endParaRPr lang="ca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06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BCE7BBD7-4C88-9E7D-4FD7-5844C674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58" y="2588039"/>
            <a:ext cx="2409910" cy="1054336"/>
          </a:xfrm>
          <a:prstGeom prst="rect">
            <a:avLst/>
          </a:prstGeom>
        </p:spPr>
      </p:pic>
      <p:pic>
        <p:nvPicPr>
          <p:cNvPr id="5" name="Picture 4" descr="A cartoon of a pilot waving&#10;&#10;Description automatically generated">
            <a:extLst>
              <a:ext uri="{FF2B5EF4-FFF2-40B4-BE49-F238E27FC236}">
                <a16:creationId xmlns:a16="http://schemas.microsoft.com/office/drawing/2014/main" id="{A3C84184-1F75-EEE8-C0CA-2089B646D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35" y="4286774"/>
            <a:ext cx="1785293" cy="2470251"/>
          </a:xfrm>
          <a:prstGeom prst="rect">
            <a:avLst/>
          </a:prstGeom>
        </p:spPr>
      </p:pic>
      <p:pic>
        <p:nvPicPr>
          <p:cNvPr id="7" name="Picture 6" descr="A cartoon of a person wearing a shirt&#10;&#10;Description automatically generated">
            <a:extLst>
              <a:ext uri="{FF2B5EF4-FFF2-40B4-BE49-F238E27FC236}">
                <a16:creationId xmlns:a16="http://schemas.microsoft.com/office/drawing/2014/main" id="{086311C7-7461-0C9A-0771-3E64887B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34" y="4186106"/>
            <a:ext cx="1054848" cy="2561773"/>
          </a:xfrm>
          <a:prstGeom prst="rect">
            <a:avLst/>
          </a:prstGeom>
        </p:spPr>
      </p:pic>
      <p:pic>
        <p:nvPicPr>
          <p:cNvPr id="9" name="Picture 8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2BFBBF1D-9EBA-746B-8669-4E59048E2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250" y="3722383"/>
            <a:ext cx="1770727" cy="2978040"/>
          </a:xfrm>
          <a:prstGeom prst="rect">
            <a:avLst/>
          </a:prstGeom>
        </p:spPr>
      </p:pic>
      <p:pic>
        <p:nvPicPr>
          <p:cNvPr id="11" name="Picture 10" descr="A cartoon of a person&#10;&#10;Description automatically generated">
            <a:extLst>
              <a:ext uri="{FF2B5EF4-FFF2-40B4-BE49-F238E27FC236}">
                <a16:creationId xmlns:a16="http://schemas.microsoft.com/office/drawing/2014/main" id="{90037D93-FBC5-A77D-65D2-CFB67E68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90" y="3933938"/>
            <a:ext cx="1231099" cy="2813941"/>
          </a:xfrm>
          <a:prstGeom prst="rect">
            <a:avLst/>
          </a:prstGeom>
        </p:spPr>
      </p:pic>
      <p:pic>
        <p:nvPicPr>
          <p:cNvPr id="13" name="Picture 12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D419938A-E070-1EA6-A852-58F31C888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614" y="157577"/>
            <a:ext cx="2317105" cy="2510197"/>
          </a:xfrm>
          <a:prstGeom prst="rect">
            <a:avLst/>
          </a:prstGeom>
        </p:spPr>
      </p:pic>
      <p:pic>
        <p:nvPicPr>
          <p:cNvPr id="15" name="Picture 14" descr="A cartoon of a person in a wheelchair&#10;&#10;Description automatically generated">
            <a:extLst>
              <a:ext uri="{FF2B5EF4-FFF2-40B4-BE49-F238E27FC236}">
                <a16:creationId xmlns:a16="http://schemas.microsoft.com/office/drawing/2014/main" id="{58F9E390-FA91-4246-C6D2-3AFF8615B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6" y="4536949"/>
            <a:ext cx="1880815" cy="2103820"/>
          </a:xfrm>
          <a:prstGeom prst="rect">
            <a:avLst/>
          </a:prstGeom>
        </p:spPr>
      </p:pic>
      <p:pic>
        <p:nvPicPr>
          <p:cNvPr id="17" name="Picture 16" descr="A cartoon character in a hot air balloon&#10;&#10;Description automatically generated">
            <a:extLst>
              <a:ext uri="{FF2B5EF4-FFF2-40B4-BE49-F238E27FC236}">
                <a16:creationId xmlns:a16="http://schemas.microsoft.com/office/drawing/2014/main" id="{E99B1415-B96D-8ADA-2B36-1ED0BFECB6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25" y="231744"/>
            <a:ext cx="1827004" cy="3197256"/>
          </a:xfrm>
          <a:prstGeom prst="rect">
            <a:avLst/>
          </a:prstGeom>
        </p:spPr>
      </p:pic>
      <p:pic>
        <p:nvPicPr>
          <p:cNvPr id="19" name="Picture 18" descr="A red and white helicopter&#10;&#10;Description automatically generated">
            <a:extLst>
              <a:ext uri="{FF2B5EF4-FFF2-40B4-BE49-F238E27FC236}">
                <a16:creationId xmlns:a16="http://schemas.microsoft.com/office/drawing/2014/main" id="{0333A9ED-0FDF-E98E-4360-C5DE62B1B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2" y="3354349"/>
            <a:ext cx="3252663" cy="1240565"/>
          </a:xfrm>
          <a:prstGeom prst="rect">
            <a:avLst/>
          </a:prstGeom>
        </p:spPr>
      </p:pic>
      <p:pic>
        <p:nvPicPr>
          <p:cNvPr id="21" name="Picture 20" descr="A blue and white object with a black background&#10;&#10;Description automatically generated">
            <a:extLst>
              <a:ext uri="{FF2B5EF4-FFF2-40B4-BE49-F238E27FC236}">
                <a16:creationId xmlns:a16="http://schemas.microsoft.com/office/drawing/2014/main" id="{57615AC6-80A8-2E29-FB20-E20662F18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1" y="2299403"/>
            <a:ext cx="3252662" cy="924052"/>
          </a:xfrm>
          <a:prstGeom prst="rect">
            <a:avLst/>
          </a:prstGeom>
        </p:spPr>
      </p:pic>
      <p:pic>
        <p:nvPicPr>
          <p:cNvPr id="23" name="Picture 22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E3A36A70-B36A-2AAE-53F0-3F5057164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1" y="1269141"/>
            <a:ext cx="3153551" cy="919786"/>
          </a:xfrm>
          <a:prstGeom prst="rect">
            <a:avLst/>
          </a:prstGeom>
        </p:spPr>
      </p:pic>
      <p:pic>
        <p:nvPicPr>
          <p:cNvPr id="25" name="Picture 24" descr="A black and orange text&#10;&#10;Description automatically generated">
            <a:extLst>
              <a:ext uri="{FF2B5EF4-FFF2-40B4-BE49-F238E27FC236}">
                <a16:creationId xmlns:a16="http://schemas.microsoft.com/office/drawing/2014/main" id="{CDE5CDF6-B018-F4E9-FEBD-BC73BC265F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" y="347182"/>
            <a:ext cx="2850000" cy="806901"/>
          </a:xfrm>
          <a:prstGeom prst="rect">
            <a:avLst/>
          </a:prstGeom>
        </p:spPr>
      </p:pic>
      <p:pic>
        <p:nvPicPr>
          <p:cNvPr id="27" name="Picture 26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0258EEE8-A501-5F7B-572A-17A5A3759F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36" y="4420692"/>
            <a:ext cx="1387198" cy="2336334"/>
          </a:xfrm>
          <a:prstGeom prst="rect">
            <a:avLst/>
          </a:prstGeom>
        </p:spPr>
      </p:pic>
      <p:pic>
        <p:nvPicPr>
          <p:cNvPr id="29" name="Picture 28" descr="A cartoon of a person in a suit and goggles holding a swing glider&#10;&#10;Description automatically generated">
            <a:extLst>
              <a:ext uri="{FF2B5EF4-FFF2-40B4-BE49-F238E27FC236}">
                <a16:creationId xmlns:a16="http://schemas.microsoft.com/office/drawing/2014/main" id="{73611094-9D82-28A7-C257-F5272E982B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2" y="157577"/>
            <a:ext cx="4032385" cy="2016193"/>
          </a:xfrm>
          <a:prstGeom prst="rect">
            <a:avLst/>
          </a:prstGeom>
        </p:spPr>
      </p:pic>
      <p:pic>
        <p:nvPicPr>
          <p:cNvPr id="31" name="Picture 30" descr="A cartoon of a blimp&#10;&#10;Description automatically generated">
            <a:extLst>
              <a:ext uri="{FF2B5EF4-FFF2-40B4-BE49-F238E27FC236}">
                <a16:creationId xmlns:a16="http://schemas.microsoft.com/office/drawing/2014/main" id="{FE796A1C-8E3C-ED70-7E00-ABCA95BEF0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69" y="2332597"/>
            <a:ext cx="2702032" cy="16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5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EE703-5C44-DDA0-B1EE-FCF17CD95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0ADA-3A5A-F19E-84AB-F82BFCD1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865332" cy="1325563"/>
          </a:xfrm>
        </p:spPr>
        <p:txBody>
          <a:bodyPr anchor="t">
            <a:noAutofit/>
          </a:bodyPr>
          <a:lstStyle/>
          <a:p>
            <a:r>
              <a:rPr lang="en-GB" sz="3200" dirty="0"/>
              <a:t>John moves from Finance to Sales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C4D194E-287A-9F84-9E39-B9B7F3F6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171" y="2141057"/>
            <a:ext cx="889663" cy="118621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F6E9B56-C9C7-0DB6-C876-5CFC24A66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495" y="2245369"/>
            <a:ext cx="889663" cy="11862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DA7A00-D7CE-042A-1AD8-2D0BA6852744}"/>
              </a:ext>
            </a:extLst>
          </p:cNvPr>
          <p:cNvSpPr txBox="1"/>
          <p:nvPr/>
        </p:nvSpPr>
        <p:spPr>
          <a:xfrm>
            <a:off x="770122" y="3429000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 err="1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Finance</a:t>
            </a:r>
            <a:r>
              <a:rPr lang="ca-E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 Reports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genial" panose="0200050304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5D1D07-A720-30C5-BB89-9E347BE57C21}"/>
              </a:ext>
            </a:extLst>
          </p:cNvPr>
          <p:cNvSpPr txBox="1"/>
          <p:nvPr/>
        </p:nvSpPr>
        <p:spPr>
          <a:xfrm>
            <a:off x="9781337" y="3479358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Sales Reports</a:t>
            </a:r>
            <a:endParaRPr lang="en-US" sz="2000" dirty="0">
              <a:latin typeface="Congenial" panose="02000503040000020004" pitchFamily="2" charset="0"/>
            </a:endParaRPr>
          </a:p>
        </p:txBody>
      </p:sp>
      <p:pic>
        <p:nvPicPr>
          <p:cNvPr id="26" name="Picture 25" descr="A person with long hair wearing a red jacket&#10;&#10;Description automatically generated">
            <a:extLst>
              <a:ext uri="{FF2B5EF4-FFF2-40B4-BE49-F238E27FC236}">
                <a16:creationId xmlns:a16="http://schemas.microsoft.com/office/drawing/2014/main" id="{7E340A1A-B02A-53A4-859B-F04CA864B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245" y="3460329"/>
            <a:ext cx="1277088" cy="12770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420A81-E6D6-4A0B-B660-EE0686B009A4}"/>
              </a:ext>
            </a:extLst>
          </p:cNvPr>
          <p:cNvSpPr txBox="1"/>
          <p:nvPr/>
        </p:nvSpPr>
        <p:spPr>
          <a:xfrm>
            <a:off x="7854772" y="4786807"/>
            <a:ext cx="1611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Sales Reports </a:t>
            </a:r>
            <a:r>
              <a:rPr lang="ca-ES" sz="2000" dirty="0" err="1">
                <a:latin typeface="Congenial" panose="02000503040000020004" pitchFamily="2" charset="0"/>
              </a:rPr>
              <a:t>Admin</a:t>
            </a:r>
            <a:endParaRPr lang="en-US" sz="2000" dirty="0">
              <a:latin typeface="Congenial" panose="02000503040000020004" pitchFamily="2" charset="0"/>
            </a:endParaRP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51404914-ECFD-F8B5-D7FD-3DDF0ED00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52213" y="3524462"/>
            <a:ext cx="1325563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CC1E9-A80E-B085-F4E9-729486105D97}"/>
              </a:ext>
            </a:extLst>
          </p:cNvPr>
          <p:cNvSpPr txBox="1"/>
          <p:nvPr/>
        </p:nvSpPr>
        <p:spPr>
          <a:xfrm>
            <a:off x="4565728" y="5029678"/>
            <a:ext cx="161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John</a:t>
            </a:r>
            <a:endParaRPr lang="en-US" sz="2000" dirty="0">
              <a:latin typeface="Congenial" panose="02000503040000020004" pitchFamily="2" charset="0"/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31B9E24A-76D4-B256-F1C6-9CDF4564B4E4}"/>
              </a:ext>
            </a:extLst>
          </p:cNvPr>
          <p:cNvSpPr/>
          <p:nvPr/>
        </p:nvSpPr>
        <p:spPr>
          <a:xfrm>
            <a:off x="4554071" y="1680816"/>
            <a:ext cx="3083858" cy="1511734"/>
          </a:xfrm>
          <a:prstGeom prst="wedgeEllipseCallout">
            <a:avLst>
              <a:gd name="adj1" fmla="val -15600"/>
              <a:gd name="adj2" fmla="val 6902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Hi!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I’m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now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in sales, can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you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give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me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access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to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the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Sales Reports?</a:t>
            </a:r>
            <a:endParaRPr lang="en-US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4DB813B-1B5F-C3F5-25D4-FF9119BB5E3D}"/>
              </a:ext>
            </a:extLst>
          </p:cNvPr>
          <p:cNvSpPr/>
          <p:nvPr/>
        </p:nvSpPr>
        <p:spPr>
          <a:xfrm>
            <a:off x="6697479" y="3192550"/>
            <a:ext cx="1173618" cy="1009003"/>
          </a:xfrm>
          <a:prstGeom prst="wedgeEllipseCallout">
            <a:avLst>
              <a:gd name="adj1" fmla="val 76177"/>
              <a:gd name="adj2" fmla="val 2452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Sure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thing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!</a:t>
            </a:r>
            <a:endParaRPr lang="en-US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0BAE815-00BC-147B-7E1C-CB98CC4AC010}"/>
              </a:ext>
            </a:extLst>
          </p:cNvPr>
          <p:cNvSpPr/>
          <p:nvPr/>
        </p:nvSpPr>
        <p:spPr>
          <a:xfrm>
            <a:off x="7720654" y="1603103"/>
            <a:ext cx="2391536" cy="1487722"/>
          </a:xfrm>
          <a:prstGeom prst="cloudCallout">
            <a:avLst>
              <a:gd name="adj1" fmla="val -16478"/>
              <a:gd name="adj2" fmla="val 73346"/>
            </a:avLst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I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have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a ton of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other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stuff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to do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actually</a:t>
            </a:r>
            <a:endParaRPr lang="en-US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pic>
        <p:nvPicPr>
          <p:cNvPr id="13" name="Picture 12" descr="A person in a suit and tie&#10;&#10;Description automatically generated">
            <a:extLst>
              <a:ext uri="{FF2B5EF4-FFF2-40B4-BE49-F238E27FC236}">
                <a16:creationId xmlns:a16="http://schemas.microsoft.com/office/drawing/2014/main" id="{5689967D-F64F-FC4D-BF0B-CF176955FE9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0674" y="3661311"/>
            <a:ext cx="1325564" cy="132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FEF61F-330E-B289-A258-EE3567A15584}"/>
              </a:ext>
            </a:extLst>
          </p:cNvPr>
          <p:cNvSpPr txBox="1"/>
          <p:nvPr/>
        </p:nvSpPr>
        <p:spPr>
          <a:xfrm>
            <a:off x="1293734" y="4977564"/>
            <a:ext cx="2596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 err="1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Finance</a:t>
            </a:r>
            <a:r>
              <a:rPr lang="ca-E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 Reports </a:t>
            </a:r>
            <a:r>
              <a:rPr lang="ca-ES" sz="2000" dirty="0" err="1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Admin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8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8E5E4-2FD9-AD41-E035-C3C5AE0AC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2AC2-3A8E-CD0F-E802-1A9C6F8D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811544" cy="1325563"/>
          </a:xfrm>
        </p:spPr>
        <p:txBody>
          <a:bodyPr anchor="t">
            <a:noAutofit/>
          </a:bodyPr>
          <a:lstStyle/>
          <a:p>
            <a:r>
              <a:rPr lang="en-GB" sz="3200" dirty="0"/>
              <a:t>John moves from Finance to Sales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5D30583-5A3E-26E8-77E1-90B8186D2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171" y="2141057"/>
            <a:ext cx="889663" cy="118621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E2DE7CA-9A36-7581-EE9C-58564232D0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495" y="2245369"/>
            <a:ext cx="889663" cy="11862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423B70-74F0-0F60-EA6E-B6092E95A816}"/>
              </a:ext>
            </a:extLst>
          </p:cNvPr>
          <p:cNvSpPr txBox="1"/>
          <p:nvPr/>
        </p:nvSpPr>
        <p:spPr>
          <a:xfrm>
            <a:off x="770122" y="3429000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genial" panose="02000503040000020004" pitchFamily="2" charset="0"/>
              </a:rPr>
              <a:t>Finance Reports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760751-6D82-B853-6945-9426D6B75F5E}"/>
              </a:ext>
            </a:extLst>
          </p:cNvPr>
          <p:cNvSpPr txBox="1"/>
          <p:nvPr/>
        </p:nvSpPr>
        <p:spPr>
          <a:xfrm>
            <a:off x="9781337" y="3479358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Sales Reports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genial" panose="02000503040000020004" pitchFamily="2" charset="0"/>
            </a:endParaRPr>
          </a:p>
        </p:txBody>
      </p:sp>
      <p:pic>
        <p:nvPicPr>
          <p:cNvPr id="26" name="Picture 25" descr="A person with long hair wearing a red jacket&#10;&#10;Description automatically generated">
            <a:extLst>
              <a:ext uri="{FF2B5EF4-FFF2-40B4-BE49-F238E27FC236}">
                <a16:creationId xmlns:a16="http://schemas.microsoft.com/office/drawing/2014/main" id="{093A40F7-29C6-7472-DDC9-45453FD08B1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245" y="3460329"/>
            <a:ext cx="1277088" cy="12770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F9A7F2-61EE-8659-DE33-0D248B839C60}"/>
              </a:ext>
            </a:extLst>
          </p:cNvPr>
          <p:cNvSpPr txBox="1"/>
          <p:nvPr/>
        </p:nvSpPr>
        <p:spPr>
          <a:xfrm>
            <a:off x="7854772" y="4786807"/>
            <a:ext cx="1611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Sales Reports Admin</a:t>
            </a: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EC455B0D-04CA-8F14-2C22-18CD6E52B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3" y="3524462"/>
            <a:ext cx="1325563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7415F4-E804-D2A1-C786-151185B15ED7}"/>
              </a:ext>
            </a:extLst>
          </p:cNvPr>
          <p:cNvSpPr txBox="1"/>
          <p:nvPr/>
        </p:nvSpPr>
        <p:spPr>
          <a:xfrm>
            <a:off x="4565728" y="5029678"/>
            <a:ext cx="161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John</a:t>
            </a:r>
            <a:endParaRPr lang="en-US" sz="2000" dirty="0">
              <a:latin typeface="Congenial" panose="02000503040000020004" pitchFamily="2" charset="0"/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CA4BBA83-E1F7-5063-06D4-B800610AA597}"/>
              </a:ext>
            </a:extLst>
          </p:cNvPr>
          <p:cNvSpPr/>
          <p:nvPr/>
        </p:nvSpPr>
        <p:spPr>
          <a:xfrm>
            <a:off x="2817227" y="1815541"/>
            <a:ext cx="3083858" cy="1511734"/>
          </a:xfrm>
          <a:prstGeom prst="wedgeEllipseCallout">
            <a:avLst>
              <a:gd name="adj1" fmla="val 13179"/>
              <a:gd name="adj2" fmla="val 648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ngenial" panose="02000503040000020004" pitchFamily="2" charset="0"/>
              </a:rPr>
              <a:t>Please remember to remove my access to Finance reports!</a:t>
            </a:r>
          </a:p>
        </p:txBody>
      </p:sp>
      <p:pic>
        <p:nvPicPr>
          <p:cNvPr id="13" name="Picture 12" descr="A person in a suit and tie&#10;&#10;Description automatically generated">
            <a:extLst>
              <a:ext uri="{FF2B5EF4-FFF2-40B4-BE49-F238E27FC236}">
                <a16:creationId xmlns:a16="http://schemas.microsoft.com/office/drawing/2014/main" id="{4803BE35-8FFE-738A-765F-C61A46DA7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0674" y="3661311"/>
            <a:ext cx="1325564" cy="132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EB8CE-E767-F26A-70CB-53417D71637B}"/>
              </a:ext>
            </a:extLst>
          </p:cNvPr>
          <p:cNvSpPr txBox="1"/>
          <p:nvPr/>
        </p:nvSpPr>
        <p:spPr>
          <a:xfrm>
            <a:off x="1293734" y="4977564"/>
            <a:ext cx="2596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genial" panose="02000503040000020004" pitchFamily="2" charset="0"/>
              </a:rPr>
              <a:t>Finance Reports Admin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7F61FD00-1A52-AB60-6038-DED25405A9E1}"/>
              </a:ext>
            </a:extLst>
          </p:cNvPr>
          <p:cNvSpPr/>
          <p:nvPr/>
        </p:nvSpPr>
        <p:spPr>
          <a:xfrm>
            <a:off x="3196483" y="3328799"/>
            <a:ext cx="1173618" cy="1009003"/>
          </a:xfrm>
          <a:prstGeom prst="wedgeEllipseCallout">
            <a:avLst>
              <a:gd name="adj1" fmla="val -54442"/>
              <a:gd name="adj2" fmla="val 5295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genial" panose="02000503040000020004" pitchFamily="2" charset="0"/>
              </a:rPr>
              <a:t>You got 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614D8-D3AC-773B-9ABD-379445AF09F1}"/>
              </a:ext>
            </a:extLst>
          </p:cNvPr>
          <p:cNvSpPr txBox="1"/>
          <p:nvPr/>
        </p:nvSpPr>
        <p:spPr>
          <a:xfrm>
            <a:off x="5371608" y="2267591"/>
            <a:ext cx="19832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3200" dirty="0">
                <a:solidFill>
                  <a:srgbClr val="FF0000"/>
                </a:solidFill>
                <a:latin typeface="Impact" panose="020B0806030902050204" pitchFamily="34" charset="0"/>
              </a:rPr>
              <a:t>NOT GOING </a:t>
            </a:r>
          </a:p>
          <a:p>
            <a:r>
              <a:rPr lang="ca-ES" sz="3200" dirty="0">
                <a:solidFill>
                  <a:srgbClr val="FF0000"/>
                </a:solidFill>
                <a:latin typeface="Impact" panose="020B0806030902050204" pitchFamily="34" charset="0"/>
              </a:rPr>
              <a:t>TO HAPPEN</a:t>
            </a:r>
            <a:endParaRPr lang="en-US" sz="32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10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8F82-E1D7-C5AA-67FB-D6E75DE5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Sharing with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F4F4-22D2-C009-D46B-374DFE396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</a:t>
            </a:r>
            <a:r>
              <a:rPr lang="en-US" b="1" dirty="0">
                <a:solidFill>
                  <a:srgbClr val="F3840E"/>
                </a:solidFill>
              </a:rPr>
              <a:t>keep maintaining the list of users</a:t>
            </a:r>
            <a:r>
              <a:rPr lang="en-US" dirty="0"/>
              <a:t> as new </a:t>
            </a:r>
            <a:r>
              <a:rPr lang="en-US" dirty="0">
                <a:solidFill>
                  <a:schemeClr val="tx1"/>
                </a:solidFill>
              </a:rPr>
              <a:t>people join the organization, or move departments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32537-24F3-8A46-3F15-7BFB5DEE88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of the time only add new permissions, </a:t>
            </a:r>
            <a:r>
              <a:rPr lang="en-US" b="1" dirty="0">
                <a:solidFill>
                  <a:srgbClr val="F3840E"/>
                </a:solidFill>
              </a:rPr>
              <a:t>nobody has time to review existing permissions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0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9FCE-AD2C-D750-01A7-6573539F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228" y="2312895"/>
            <a:ext cx="8221524" cy="157778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dirty="0"/>
              <a:t>“don’t share with users, share with (static) security groups”</a:t>
            </a:r>
          </a:p>
        </p:txBody>
      </p:sp>
      <p:pic>
        <p:nvPicPr>
          <p:cNvPr id="8" name="Picture 7" descr="A person holding his head&#10;&#10;Description automatically generated">
            <a:extLst>
              <a:ext uri="{FF2B5EF4-FFF2-40B4-BE49-F238E27FC236}">
                <a16:creationId xmlns:a16="http://schemas.microsoft.com/office/drawing/2014/main" id="{A4FEFAC1-A338-83AC-4002-8D57197AD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06" y="3774142"/>
            <a:ext cx="2791012" cy="2093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A9FA90-FD71-F485-0FD4-48DF53C7F0BA}"/>
              </a:ext>
            </a:extLst>
          </p:cNvPr>
          <p:cNvSpPr txBox="1"/>
          <p:nvPr/>
        </p:nvSpPr>
        <p:spPr>
          <a:xfrm>
            <a:off x="4401671" y="1593939"/>
            <a:ext cx="4580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Common advice:</a:t>
            </a:r>
          </a:p>
        </p:txBody>
      </p:sp>
    </p:spTree>
    <p:extLst>
      <p:ext uri="{BB962C8B-B14F-4D97-AF65-F5344CB8AC3E}">
        <p14:creationId xmlns:p14="http://schemas.microsoft.com/office/powerpoint/2010/main" val="140601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D530-49BE-9751-2061-FD7DDF848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8FFE034-9FD8-DF94-2F5C-CE726E3D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217" y="1934418"/>
            <a:ext cx="5715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FAF380F-FDC8-441C-ACB4-67F11B5498F7}"/>
              </a:ext>
            </a:extLst>
          </p:cNvPr>
          <p:cNvSpPr/>
          <p:nvPr/>
        </p:nvSpPr>
        <p:spPr>
          <a:xfrm>
            <a:off x="4782670" y="914400"/>
            <a:ext cx="2626659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SG_CORP_PRO_ADMIN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90B4B8C-A921-A439-C39F-2DF2AFD3E3A4}"/>
              </a:ext>
            </a:extLst>
          </p:cNvPr>
          <p:cNvSpPr/>
          <p:nvPr/>
        </p:nvSpPr>
        <p:spPr>
          <a:xfrm>
            <a:off x="4267199" y="1424409"/>
            <a:ext cx="2626659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SG_CORP_PRO_ADMIN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1DC27AFC-EB24-8322-A2EE-AB7FFAA804D2}"/>
              </a:ext>
            </a:extLst>
          </p:cNvPr>
          <p:cNvSpPr/>
          <p:nvPr/>
        </p:nvSpPr>
        <p:spPr>
          <a:xfrm>
            <a:off x="6949887" y="1424409"/>
            <a:ext cx="2626659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SG_CORP_PRO_ADMIN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621235C4-E368-19F7-B9BA-E8529F6CB454}"/>
              </a:ext>
            </a:extLst>
          </p:cNvPr>
          <p:cNvSpPr/>
          <p:nvPr/>
        </p:nvSpPr>
        <p:spPr>
          <a:xfrm>
            <a:off x="7738781" y="2014121"/>
            <a:ext cx="3978090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SG_CORP_PRO_APP_TOP_REPORTS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B997F91A-5553-03AA-A406-5309F18832A6}"/>
              </a:ext>
            </a:extLst>
          </p:cNvPr>
          <p:cNvSpPr/>
          <p:nvPr/>
        </p:nvSpPr>
        <p:spPr>
          <a:xfrm>
            <a:off x="7846357" y="2603833"/>
            <a:ext cx="3718114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SG_CORP_APP_DETAIL_REPORTS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9CC7CAC-781D-6A09-A493-97F4533E529C}"/>
              </a:ext>
            </a:extLst>
          </p:cNvPr>
          <p:cNvSpPr/>
          <p:nvPr/>
        </p:nvSpPr>
        <p:spPr>
          <a:xfrm>
            <a:off x="7846357" y="3193545"/>
            <a:ext cx="3718114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SG_CORP_APP_DETAIL_REPORTS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5A1C8E6-02AF-E745-132E-A150781431A5}"/>
              </a:ext>
            </a:extLst>
          </p:cNvPr>
          <p:cNvSpPr/>
          <p:nvPr/>
        </p:nvSpPr>
        <p:spPr>
          <a:xfrm>
            <a:off x="7784726" y="3756514"/>
            <a:ext cx="3718114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SG_SALES_MODEL_BUILD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3F8DE79F-4899-012A-825C-AA1D839763E2}"/>
              </a:ext>
            </a:extLst>
          </p:cNvPr>
          <p:cNvSpPr/>
          <p:nvPr/>
        </p:nvSpPr>
        <p:spPr>
          <a:xfrm>
            <a:off x="7354421" y="4395087"/>
            <a:ext cx="2937061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SG_SALES_MODEL_READ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BD53836B-B315-0E4D-0011-0EFAEF35147D}"/>
              </a:ext>
            </a:extLst>
          </p:cNvPr>
          <p:cNvSpPr/>
          <p:nvPr/>
        </p:nvSpPr>
        <p:spPr>
          <a:xfrm>
            <a:off x="6572248" y="4966603"/>
            <a:ext cx="2767853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SG_DEPLOY_CORP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4F90D97B-1775-1C13-F17F-E13974D5C937}"/>
              </a:ext>
            </a:extLst>
          </p:cNvPr>
          <p:cNvSpPr/>
          <p:nvPr/>
        </p:nvSpPr>
        <p:spPr>
          <a:xfrm>
            <a:off x="3721471" y="4982463"/>
            <a:ext cx="2767853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SG_CORP_DEV_ADMIN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FAF71227-9B16-B6CD-7E7C-B2CA0C1746E4}"/>
              </a:ext>
            </a:extLst>
          </p:cNvPr>
          <p:cNvSpPr/>
          <p:nvPr/>
        </p:nvSpPr>
        <p:spPr>
          <a:xfrm>
            <a:off x="870694" y="4751450"/>
            <a:ext cx="2767853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SG_CORP_TEST_ADMIN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C10BA302-2176-434A-9D13-5D1FE42F4C0B}"/>
              </a:ext>
            </a:extLst>
          </p:cNvPr>
          <p:cNvSpPr/>
          <p:nvPr/>
        </p:nvSpPr>
        <p:spPr>
          <a:xfrm>
            <a:off x="799540" y="4186820"/>
            <a:ext cx="2767853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SG_CORP_TEST_MEMBER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BBABC3FC-E669-543E-8A84-1A19D9DDEB83}"/>
              </a:ext>
            </a:extLst>
          </p:cNvPr>
          <p:cNvSpPr/>
          <p:nvPr/>
        </p:nvSpPr>
        <p:spPr>
          <a:xfrm>
            <a:off x="828111" y="3607991"/>
            <a:ext cx="2767853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SG_TENANT_PRO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1A931401-4E9A-F9BB-46F5-946EDE70A3F8}"/>
              </a:ext>
            </a:extLst>
          </p:cNvPr>
          <p:cNvSpPr/>
          <p:nvPr/>
        </p:nvSpPr>
        <p:spPr>
          <a:xfrm>
            <a:off x="627529" y="3029162"/>
            <a:ext cx="2767853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SG_TENANT_DEV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61090F69-9108-368B-CD8E-6AAED10C5354}"/>
              </a:ext>
            </a:extLst>
          </p:cNvPr>
          <p:cNvSpPr/>
          <p:nvPr/>
        </p:nvSpPr>
        <p:spPr>
          <a:xfrm>
            <a:off x="627528" y="2444427"/>
            <a:ext cx="2767853" cy="430306"/>
          </a:xfrm>
          <a:prstGeom prst="flowChartAlternateProcess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ca-ES" dirty="0">
                <a:solidFill>
                  <a:schemeClr val="tx1"/>
                </a:solidFill>
              </a:rPr>
              <a:t>SG_WS_CREATORS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96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B7CAC-9A3D-FEFB-66D6-FBC377380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0BB9-2903-D897-733D-C07762D0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865332" cy="1325563"/>
          </a:xfrm>
        </p:spPr>
        <p:txBody>
          <a:bodyPr anchor="t">
            <a:noAutofit/>
          </a:bodyPr>
          <a:lstStyle/>
          <a:p>
            <a:r>
              <a:rPr lang="en-GB" sz="3200" dirty="0"/>
              <a:t>John moves from Finance to Sales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EE79E2F-3099-B575-F244-3C50730FAB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171" y="2141057"/>
            <a:ext cx="889663" cy="118621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9C142C2-045C-05E0-7F15-FC05EB3D2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495" y="2245369"/>
            <a:ext cx="889663" cy="11862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62E7F9-D5AD-3DDC-3DAB-34831C4DF7F8}"/>
              </a:ext>
            </a:extLst>
          </p:cNvPr>
          <p:cNvSpPr txBox="1"/>
          <p:nvPr/>
        </p:nvSpPr>
        <p:spPr>
          <a:xfrm>
            <a:off x="770122" y="3429000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 err="1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Finance</a:t>
            </a:r>
            <a:r>
              <a:rPr lang="ca-E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 Reports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genial" panose="0200050304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3FE5C-E6CE-AC89-7540-AC0A3F85A81F}"/>
              </a:ext>
            </a:extLst>
          </p:cNvPr>
          <p:cNvSpPr txBox="1"/>
          <p:nvPr/>
        </p:nvSpPr>
        <p:spPr>
          <a:xfrm>
            <a:off x="9781337" y="3479358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Sales Reports</a:t>
            </a:r>
            <a:endParaRPr lang="en-US" sz="2000" dirty="0">
              <a:latin typeface="Congenial" panose="02000503040000020004" pitchFamily="2" charset="0"/>
            </a:endParaRPr>
          </a:p>
        </p:txBody>
      </p:sp>
      <p:pic>
        <p:nvPicPr>
          <p:cNvPr id="26" name="Picture 25" descr="A person with long hair wearing a red jacket&#10;&#10;Description automatically generated">
            <a:extLst>
              <a:ext uri="{FF2B5EF4-FFF2-40B4-BE49-F238E27FC236}">
                <a16:creationId xmlns:a16="http://schemas.microsoft.com/office/drawing/2014/main" id="{1F55FB14-0DB6-8B7D-C26B-4F1EB2238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902" y="3433434"/>
            <a:ext cx="1277088" cy="12770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B6FEC1-9A36-5740-B01C-891DD2406BCD}"/>
              </a:ext>
            </a:extLst>
          </p:cNvPr>
          <p:cNvSpPr txBox="1"/>
          <p:nvPr/>
        </p:nvSpPr>
        <p:spPr>
          <a:xfrm>
            <a:off x="6990429" y="4759912"/>
            <a:ext cx="1611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Sales Reports </a:t>
            </a:r>
            <a:r>
              <a:rPr lang="ca-ES" sz="2000" dirty="0" err="1">
                <a:latin typeface="Congenial" panose="02000503040000020004" pitchFamily="2" charset="0"/>
              </a:rPr>
              <a:t>Admin</a:t>
            </a:r>
            <a:endParaRPr lang="en-US" sz="2000" dirty="0">
              <a:latin typeface="Congenial" panose="02000503040000020004" pitchFamily="2" charset="0"/>
            </a:endParaRP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8A740136-7CFB-BCBF-278E-AA68D981D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7870" y="3497567"/>
            <a:ext cx="1325563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09142D-7235-8464-79D5-8F76F903B289}"/>
              </a:ext>
            </a:extLst>
          </p:cNvPr>
          <p:cNvSpPr txBox="1"/>
          <p:nvPr/>
        </p:nvSpPr>
        <p:spPr>
          <a:xfrm>
            <a:off x="3701385" y="5002783"/>
            <a:ext cx="161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John</a:t>
            </a:r>
            <a:endParaRPr lang="en-US" sz="2000" dirty="0">
              <a:latin typeface="Congenial" panose="02000503040000020004" pitchFamily="2" charset="0"/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4FCBDAD-0828-90FB-C90B-601538772DA2}"/>
              </a:ext>
            </a:extLst>
          </p:cNvPr>
          <p:cNvSpPr/>
          <p:nvPr/>
        </p:nvSpPr>
        <p:spPr>
          <a:xfrm>
            <a:off x="3689728" y="1653921"/>
            <a:ext cx="3083858" cy="1511734"/>
          </a:xfrm>
          <a:prstGeom prst="wedgeEllipseCallout">
            <a:avLst>
              <a:gd name="adj1" fmla="val -15600"/>
              <a:gd name="adj2" fmla="val 6902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Hi!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I’m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now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in sales, can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you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give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me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access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to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the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Sales Reports?</a:t>
            </a:r>
            <a:endParaRPr lang="en-US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1E25AEA-8119-805E-3E1A-8CF11054F03A}"/>
              </a:ext>
            </a:extLst>
          </p:cNvPr>
          <p:cNvSpPr/>
          <p:nvPr/>
        </p:nvSpPr>
        <p:spPr>
          <a:xfrm>
            <a:off x="5378743" y="3165655"/>
            <a:ext cx="1628011" cy="1186218"/>
          </a:xfrm>
          <a:prstGeom prst="wedgeEllipseCallout">
            <a:avLst>
              <a:gd name="adj1" fmla="val 66816"/>
              <a:gd name="adj2" fmla="val 1470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It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will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take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a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couple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days</a:t>
            </a:r>
            <a:endParaRPr lang="en-US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7F25F3EA-D61E-4838-A3ED-FC7ECDDB763F}"/>
              </a:ext>
            </a:extLst>
          </p:cNvPr>
          <p:cNvSpPr/>
          <p:nvPr/>
        </p:nvSpPr>
        <p:spPr>
          <a:xfrm>
            <a:off x="6856311" y="1576208"/>
            <a:ext cx="2391536" cy="1487722"/>
          </a:xfrm>
          <a:prstGeom prst="cloudCallout">
            <a:avLst>
              <a:gd name="adj1" fmla="val -16478"/>
              <a:gd name="adj2" fmla="val 73346"/>
            </a:avLst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Not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again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! I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hate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opening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 JIRA </a:t>
            </a:r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tickets</a:t>
            </a:r>
            <a:endParaRPr lang="en-US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pic>
        <p:nvPicPr>
          <p:cNvPr id="13" name="Picture 12" descr="A person in a suit and tie&#10;&#10;Description automatically generated">
            <a:extLst>
              <a:ext uri="{FF2B5EF4-FFF2-40B4-BE49-F238E27FC236}">
                <a16:creationId xmlns:a16="http://schemas.microsoft.com/office/drawing/2014/main" id="{5C9115EB-47CC-EE73-A3FF-392022ED1FD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0674" y="3661311"/>
            <a:ext cx="1325564" cy="132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F556E5-58DA-796B-DE32-264A5734F940}"/>
              </a:ext>
            </a:extLst>
          </p:cNvPr>
          <p:cNvSpPr txBox="1"/>
          <p:nvPr/>
        </p:nvSpPr>
        <p:spPr>
          <a:xfrm>
            <a:off x="1293734" y="4977564"/>
            <a:ext cx="2596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 err="1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Finance</a:t>
            </a:r>
            <a:r>
              <a:rPr lang="ca-E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 Reports </a:t>
            </a:r>
            <a:r>
              <a:rPr lang="ca-ES" sz="2000" dirty="0" err="1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Admin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genial" panose="02000503040000020004" pitchFamily="2" charset="0"/>
            </a:endParaRPr>
          </a:p>
        </p:txBody>
      </p:sp>
      <p:pic>
        <p:nvPicPr>
          <p:cNvPr id="6" name="Picture 5" descr="A hamster in a wheel&#10;&#10;Description automatically generated">
            <a:extLst>
              <a:ext uri="{FF2B5EF4-FFF2-40B4-BE49-F238E27FC236}">
                <a16:creationId xmlns:a16="http://schemas.microsoft.com/office/drawing/2014/main" id="{01745F63-5DC1-7D1C-7F7D-DF59329B0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69" y="4464424"/>
            <a:ext cx="2255407" cy="2250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9F68EF-3E70-4035-F556-50D20BCBF57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0067365" y="4546549"/>
            <a:ext cx="1202369" cy="85634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7DF136-3933-BC81-13AE-68E9E52FEC9E}"/>
              </a:ext>
            </a:extLst>
          </p:cNvPr>
          <p:cNvSpPr txBox="1"/>
          <p:nvPr/>
        </p:nvSpPr>
        <p:spPr>
          <a:xfrm>
            <a:off x="11269734" y="4131050"/>
            <a:ext cx="89159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a-ES" sz="2400" dirty="0">
                <a:solidFill>
                  <a:srgbClr val="F3840E"/>
                </a:solidFill>
                <a:latin typeface="Congenial" panose="02000503040000020004" pitchFamily="2" charset="0"/>
              </a:rPr>
              <a:t>JIRA </a:t>
            </a:r>
            <a:br>
              <a:rPr lang="ca-ES" sz="2400" dirty="0">
                <a:solidFill>
                  <a:srgbClr val="F3840E"/>
                </a:solidFill>
                <a:latin typeface="Congenial" panose="02000503040000020004" pitchFamily="2" charset="0"/>
              </a:rPr>
            </a:br>
            <a:r>
              <a:rPr lang="ca-ES" sz="2400" dirty="0" err="1">
                <a:solidFill>
                  <a:srgbClr val="F3840E"/>
                </a:solidFill>
                <a:latin typeface="Congenial" panose="02000503040000020004" pitchFamily="2" charset="0"/>
              </a:rPr>
              <a:t>Guy</a:t>
            </a:r>
            <a:endParaRPr lang="en-US" sz="2400" dirty="0">
              <a:solidFill>
                <a:srgbClr val="F3840E"/>
              </a:solidFill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9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BA25C-DAA4-BABF-3159-0F56EAD0B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0986-A3EB-550F-0614-04FF744A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811544" cy="1325563"/>
          </a:xfrm>
        </p:spPr>
        <p:txBody>
          <a:bodyPr anchor="t">
            <a:noAutofit/>
          </a:bodyPr>
          <a:lstStyle/>
          <a:p>
            <a:r>
              <a:rPr lang="en-GB" sz="3200" dirty="0"/>
              <a:t>John moves from Finance to Sales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35ECFA5-8A9A-36E4-6044-41948A607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171" y="2141057"/>
            <a:ext cx="889663" cy="118621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55EF00D-6E3E-7DE9-41F3-D4E4F478C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495" y="2245369"/>
            <a:ext cx="889663" cy="11862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2DB412-D5AD-791F-B744-1D8846F11635}"/>
              </a:ext>
            </a:extLst>
          </p:cNvPr>
          <p:cNvSpPr txBox="1"/>
          <p:nvPr/>
        </p:nvSpPr>
        <p:spPr>
          <a:xfrm>
            <a:off x="770122" y="3429000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genial" panose="02000503040000020004" pitchFamily="2" charset="0"/>
              </a:rPr>
              <a:t>Finance Reports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529DC5-847F-9686-7FA3-0794FCAA895D}"/>
              </a:ext>
            </a:extLst>
          </p:cNvPr>
          <p:cNvSpPr txBox="1"/>
          <p:nvPr/>
        </p:nvSpPr>
        <p:spPr>
          <a:xfrm>
            <a:off x="9781337" y="3479358"/>
            <a:ext cx="16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Sales Reports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genial" panose="02000503040000020004" pitchFamily="2" charset="0"/>
            </a:endParaRPr>
          </a:p>
        </p:txBody>
      </p:sp>
      <p:pic>
        <p:nvPicPr>
          <p:cNvPr id="26" name="Picture 25" descr="A person with long hair wearing a red jacket&#10;&#10;Description automatically generated">
            <a:extLst>
              <a:ext uri="{FF2B5EF4-FFF2-40B4-BE49-F238E27FC236}">
                <a16:creationId xmlns:a16="http://schemas.microsoft.com/office/drawing/2014/main" id="{6781820E-6531-0EC8-E7D0-FE1CCAFF38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245" y="3460329"/>
            <a:ext cx="1277088" cy="12770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F46018-3B24-DBD5-66BD-F6EA97008DEA}"/>
              </a:ext>
            </a:extLst>
          </p:cNvPr>
          <p:cNvSpPr txBox="1"/>
          <p:nvPr/>
        </p:nvSpPr>
        <p:spPr>
          <a:xfrm>
            <a:off x="7854772" y="4786807"/>
            <a:ext cx="1611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genial" panose="02000503040000020004" pitchFamily="2" charset="0"/>
              </a:rPr>
              <a:t>Sales Reports Admin</a:t>
            </a: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F796AA6E-C4BF-A95F-06E2-58CCC88B9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63" y="3533426"/>
            <a:ext cx="1325563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E03130-C20D-1403-79FD-605191909775}"/>
              </a:ext>
            </a:extLst>
          </p:cNvPr>
          <p:cNvSpPr txBox="1"/>
          <p:nvPr/>
        </p:nvSpPr>
        <p:spPr>
          <a:xfrm>
            <a:off x="5317878" y="5038642"/>
            <a:ext cx="161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dirty="0">
                <a:latin typeface="Congenial" panose="02000503040000020004" pitchFamily="2" charset="0"/>
              </a:rPr>
              <a:t>John</a:t>
            </a:r>
            <a:endParaRPr lang="en-US" sz="2000" dirty="0">
              <a:latin typeface="Congenial" panose="02000503040000020004" pitchFamily="2" charset="0"/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B0F9C2F-F578-ECBD-1338-E7B559DB86F0}"/>
              </a:ext>
            </a:extLst>
          </p:cNvPr>
          <p:cNvSpPr/>
          <p:nvPr/>
        </p:nvSpPr>
        <p:spPr>
          <a:xfrm>
            <a:off x="3134032" y="1577980"/>
            <a:ext cx="3519203" cy="1758259"/>
          </a:xfrm>
          <a:prstGeom prst="wedgeEllipseCallout">
            <a:avLst>
              <a:gd name="adj1" fmla="val 13179"/>
              <a:gd name="adj2" fmla="val 648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genial" panose="02000503040000020004" pitchFamily="2" charset="0"/>
              </a:rPr>
              <a:t>Can you remove me from the security groups that are giving me access to Finance Reports?</a:t>
            </a:r>
          </a:p>
        </p:txBody>
      </p:sp>
      <p:pic>
        <p:nvPicPr>
          <p:cNvPr id="13" name="Picture 12" descr="A person in a suit and tie&#10;&#10;Description automatically generated">
            <a:extLst>
              <a:ext uri="{FF2B5EF4-FFF2-40B4-BE49-F238E27FC236}">
                <a16:creationId xmlns:a16="http://schemas.microsoft.com/office/drawing/2014/main" id="{CFCC9FDB-70A3-6F58-418A-2364D81FD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4314" y="3660964"/>
            <a:ext cx="1325564" cy="132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ACAE8F-D45E-03E9-F64B-2919774B53D7}"/>
              </a:ext>
            </a:extLst>
          </p:cNvPr>
          <p:cNvSpPr txBox="1"/>
          <p:nvPr/>
        </p:nvSpPr>
        <p:spPr>
          <a:xfrm>
            <a:off x="2045884" y="4986528"/>
            <a:ext cx="2596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genial" panose="02000503040000020004" pitchFamily="2" charset="0"/>
              </a:rPr>
              <a:t>Finance Reports Admin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6439E09-BBF3-3876-2E1A-8642348179E0}"/>
              </a:ext>
            </a:extLst>
          </p:cNvPr>
          <p:cNvSpPr/>
          <p:nvPr/>
        </p:nvSpPr>
        <p:spPr>
          <a:xfrm>
            <a:off x="3948633" y="3337763"/>
            <a:ext cx="1301868" cy="1009003"/>
          </a:xfrm>
          <a:prstGeom prst="wedgeEllipseCallout">
            <a:avLst>
              <a:gd name="adj1" fmla="val -54442"/>
              <a:gd name="adj2" fmla="val 5295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>
                <a:solidFill>
                  <a:schemeClr val="tx1"/>
                </a:solidFill>
                <a:latin typeface="Congenial" panose="02000503040000020004" pitchFamily="2" charset="0"/>
              </a:rPr>
              <a:t>Sure</a:t>
            </a:r>
            <a:r>
              <a:rPr lang="ca-ES" dirty="0">
                <a:solidFill>
                  <a:schemeClr val="tx1"/>
                </a:solidFill>
                <a:latin typeface="Congenial" panose="02000503040000020004" pitchFamily="2" charset="0"/>
              </a:rPr>
              <a:t>...</a:t>
            </a:r>
            <a:endParaRPr lang="en-US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B37D9-A259-5073-EEEB-641EEB2318C8}"/>
              </a:ext>
            </a:extLst>
          </p:cNvPr>
          <p:cNvSpPr txBox="1"/>
          <p:nvPr/>
        </p:nvSpPr>
        <p:spPr>
          <a:xfrm>
            <a:off x="6164935" y="1810239"/>
            <a:ext cx="19293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>
                <a:solidFill>
                  <a:srgbClr val="FF0000"/>
                </a:solidFill>
                <a:latin typeface="Impact" panose="020B0806030902050204" pitchFamily="34" charset="0"/>
              </a:rPr>
              <a:t>NOT GOING </a:t>
            </a:r>
          </a:p>
          <a:p>
            <a:r>
              <a:rPr lang="ca-ES" sz="3200" dirty="0">
                <a:solidFill>
                  <a:srgbClr val="FF0000"/>
                </a:solidFill>
                <a:latin typeface="Impact" panose="020B0806030902050204" pitchFamily="34" charset="0"/>
              </a:rPr>
              <a:t>TO HAPPEN</a:t>
            </a:r>
          </a:p>
          <a:p>
            <a:r>
              <a:rPr lang="ca-ES" sz="3200" dirty="0">
                <a:solidFill>
                  <a:srgbClr val="FF0000"/>
                </a:solidFill>
                <a:latin typeface="Impact" panose="020B0806030902050204" pitchFamily="34" charset="0"/>
              </a:rPr>
              <a:t>BUT EVEN IF IT DID IS NOT EASY</a:t>
            </a:r>
            <a:endParaRPr lang="en-US" sz="32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49D1E56F-BC0A-7B5F-7718-C07FC49C1E7F}"/>
              </a:ext>
            </a:extLst>
          </p:cNvPr>
          <p:cNvSpPr/>
          <p:nvPr/>
        </p:nvSpPr>
        <p:spPr>
          <a:xfrm>
            <a:off x="2020833" y="2355688"/>
            <a:ext cx="1611760" cy="1325564"/>
          </a:xfrm>
          <a:prstGeom prst="cloudCallout">
            <a:avLst>
              <a:gd name="adj1" fmla="val 23226"/>
              <a:gd name="adj2" fmla="val 657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dirty="0" err="1">
                <a:solidFill>
                  <a:schemeClr val="tx1"/>
                </a:solidFill>
                <a:latin typeface="Congenial" panose="02000503040000020004" pitchFamily="2" charset="0"/>
              </a:rPr>
              <a:t>Maybe</a:t>
            </a:r>
            <a:r>
              <a:rPr lang="ca-ES" sz="1400" dirty="0">
                <a:solidFill>
                  <a:schemeClr val="tx1"/>
                </a:solidFill>
                <a:latin typeface="Congenial" panose="02000503040000020004" pitchFamily="2" charset="0"/>
              </a:rPr>
              <a:t> </a:t>
            </a:r>
            <a:r>
              <a:rPr lang="ca-ES" sz="1400" dirty="0" err="1">
                <a:solidFill>
                  <a:schemeClr val="tx1"/>
                </a:solidFill>
                <a:latin typeface="Congenial" panose="02000503040000020004" pitchFamily="2" charset="0"/>
              </a:rPr>
              <a:t>tomorrow</a:t>
            </a:r>
            <a:endParaRPr lang="en-US" sz="1400" dirty="0">
              <a:solidFill>
                <a:schemeClr val="tx1"/>
              </a:solidFill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3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6CB46AF1B55445AFFCE62E7D374E1A" ma:contentTypeVersion="18" ma:contentTypeDescription="Create a new document." ma:contentTypeScope="" ma:versionID="553ef55b15c9ee91e8936282d2458a82">
  <xsd:schema xmlns:xsd="http://www.w3.org/2001/XMLSchema" xmlns:xs="http://www.w3.org/2001/XMLSchema" xmlns:p="http://schemas.microsoft.com/office/2006/metadata/properties" xmlns:ns2="6fef856b-9957-4c63-8350-3d47a877eed5" xmlns:ns3="5c1ef3b4-dda5-4ed2-aafb-ef543d07122a" targetNamespace="http://schemas.microsoft.com/office/2006/metadata/properties" ma:root="true" ma:fieldsID="3ca161407472da45f55f3fbd8e16a48f" ns2:_="" ns3:_="">
    <xsd:import namespace="6fef856b-9957-4c63-8350-3d47a877eed5"/>
    <xsd:import namespace="5c1ef3b4-dda5-4ed2-aafb-ef543d07122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ef856b-9957-4c63-8350-3d47a877ee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c5012b2-fd90-4653-9f66-53529b1924c6}" ma:internalName="TaxCatchAll" ma:showField="CatchAllData" ma:web="6fef856b-9957-4c63-8350-3d47a877ee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1ef3b4-dda5-4ed2-aafb-ef543d0712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94273c50-2572-4e30-a8ed-000810e068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ef856b-9957-4c63-8350-3d47a877eed5" xsi:nil="true"/>
    <lcf76f155ced4ddcb4097134ff3c332f xmlns="5c1ef3b4-dda5-4ed2-aafb-ef543d07122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344A534-2DC3-4D64-882D-BC66A94C7C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ef856b-9957-4c63-8350-3d47a877eed5"/>
    <ds:schemaRef ds:uri="5c1ef3b4-dda5-4ed2-aafb-ef543d0712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100325-5E82-423C-9840-FAF71CE712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D06969-232C-4B45-A023-22C785139D66}">
  <ds:schemaRefs>
    <ds:schemaRef ds:uri="http://schemas.microsoft.com/office/2006/metadata/properties"/>
    <ds:schemaRef ds:uri="http://schemas.microsoft.com/office/infopath/2007/PartnerControls"/>
    <ds:schemaRef ds:uri="6fef856b-9957-4c63-8350-3d47a877eed5"/>
    <ds:schemaRef ds:uri="5c1ef3b4-dda5-4ed2-aafb-ef543d0712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4021</TotalTime>
  <Words>1315</Words>
  <Application>Microsoft Office PowerPoint</Application>
  <PresentationFormat>Widescreen</PresentationFormat>
  <Paragraphs>206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Congenial</vt:lpstr>
      <vt:lpstr>Consolas</vt:lpstr>
      <vt:lpstr>Impact</vt:lpstr>
      <vt:lpstr>Office Theme</vt:lpstr>
      <vt:lpstr>Automating Power BI Governance:  How dynamic security groups can solve  95% of your sharing needs</vt:lpstr>
      <vt:lpstr>Speaker</vt:lpstr>
      <vt:lpstr>John moves from Finance to Sales</vt:lpstr>
      <vt:lpstr>John moves from Finance to Sales</vt:lpstr>
      <vt:lpstr>Sharing with users</vt:lpstr>
      <vt:lpstr>“don’t share with users, share with (static) security groups”</vt:lpstr>
      <vt:lpstr>PowerPoint Presentation</vt:lpstr>
      <vt:lpstr>John moves from Finance to Sales</vt:lpstr>
      <vt:lpstr>John moves from Finance to Sales</vt:lpstr>
      <vt:lpstr>Sharing with static security groups</vt:lpstr>
      <vt:lpstr>Why do we share?</vt:lpstr>
      <vt:lpstr>Dynamic Security Groups!</vt:lpstr>
      <vt:lpstr>Dynamic Security Groups!</vt:lpstr>
      <vt:lpstr>Dynamic Security Groups!</vt:lpstr>
      <vt:lpstr>Ensure you have good metadata</vt:lpstr>
      <vt:lpstr>Ensure you have good metadata</vt:lpstr>
      <vt:lpstr>Compare tables</vt:lpstr>
      <vt:lpstr>Create Dynamic Security Groups</vt:lpstr>
      <vt:lpstr>Set and forget</vt:lpstr>
      <vt:lpstr>John moves from Finance to Sales</vt:lpstr>
      <vt:lpstr>John moves from Finance to Sales</vt:lpstr>
      <vt:lpstr>Demo time!</vt:lpstr>
      <vt:lpstr>Q&amp;A</vt:lpstr>
      <vt:lpstr>Q&amp;A</vt:lpstr>
      <vt:lpstr>Q&amp;A</vt:lpstr>
      <vt:lpstr>Resources</vt:lpstr>
      <vt:lpstr>Let’s connect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Annabel Hemingbrough</dc:creator>
  <cp:lastModifiedBy>Bernat Agulló Roselló</cp:lastModifiedBy>
  <cp:revision>6</cp:revision>
  <dcterms:created xsi:type="dcterms:W3CDTF">2023-09-13T08:13:44Z</dcterms:created>
  <dcterms:modified xsi:type="dcterms:W3CDTF">2024-03-04T22:47:27Z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 Purple Frog Systems document</vt:lpwstr>
  </property>
  <property fmtid="{D5CDD505-2E9C-101B-9397-08002B2CF9AE}" pid="4" name="MSIP_Label_a81883d7-7687-437e-93f2-e8f88ef256b4_Enabled">
    <vt:lpwstr>true</vt:lpwstr>
  </property>
  <property fmtid="{D5CDD505-2E9C-101B-9397-08002B2CF9AE}" pid="5" name="MSIP_Label_a81883d7-7687-437e-93f2-e8f88ef256b4_SetDate">
    <vt:lpwstr>2023-09-13T08:41:58Z</vt:lpwstr>
  </property>
  <property fmtid="{D5CDD505-2E9C-101B-9397-08002B2CF9AE}" pid="6" name="MSIP_Label_a81883d7-7687-437e-93f2-e8f88ef256b4_Method">
    <vt:lpwstr>Privileged</vt:lpwstr>
  </property>
  <property fmtid="{D5CDD505-2E9C-101B-9397-08002B2CF9AE}" pid="7" name="MSIP_Label_a81883d7-7687-437e-93f2-e8f88ef256b4_Name">
    <vt:lpwstr>Public</vt:lpwstr>
  </property>
  <property fmtid="{D5CDD505-2E9C-101B-9397-08002B2CF9AE}" pid="8" name="MSIP_Label_a81883d7-7687-437e-93f2-e8f88ef256b4_SiteId">
    <vt:lpwstr>7e3de8e7-4d84-476e-98b0-8c195a3a2a1e</vt:lpwstr>
  </property>
  <property fmtid="{D5CDD505-2E9C-101B-9397-08002B2CF9AE}" pid="9" name="MSIP_Label_a81883d7-7687-437e-93f2-e8f88ef256b4_ActionId">
    <vt:lpwstr>8d1a62ca-c679-4a0f-9654-1f372a9ea4a8</vt:lpwstr>
  </property>
  <property fmtid="{D5CDD505-2E9C-101B-9397-08002B2CF9AE}" pid="10" name="MSIP_Label_a81883d7-7687-437e-93f2-e8f88ef256b4_ContentBits">
    <vt:lpwstr>0</vt:lpwstr>
  </property>
  <property fmtid="{D5CDD505-2E9C-101B-9397-08002B2CF9AE}" pid="11" name="ContentTypeId">
    <vt:lpwstr>0x010100916CB46AF1B55445AFFCE62E7D374E1A</vt:lpwstr>
  </property>
  <property fmtid="{D5CDD505-2E9C-101B-9397-08002B2CF9AE}" pid="12" name="MSIP_Label_defa4170-0d19-0005-0004-bc88714345d2_Enabled">
    <vt:lpwstr>true</vt:lpwstr>
  </property>
  <property fmtid="{D5CDD505-2E9C-101B-9397-08002B2CF9AE}" pid="13" name="MSIP_Label_defa4170-0d19-0005-0004-bc88714345d2_SetDate">
    <vt:lpwstr>2024-03-02T09:59:10Z</vt:lpwstr>
  </property>
  <property fmtid="{D5CDD505-2E9C-101B-9397-08002B2CF9AE}" pid="14" name="MSIP_Label_defa4170-0d19-0005-0004-bc88714345d2_Method">
    <vt:lpwstr>Standard</vt:lpwstr>
  </property>
  <property fmtid="{D5CDD505-2E9C-101B-9397-08002B2CF9AE}" pid="15" name="MSIP_Label_defa4170-0d19-0005-0004-bc88714345d2_Name">
    <vt:lpwstr>defa4170-0d19-0005-0004-bc88714345d2</vt:lpwstr>
  </property>
  <property fmtid="{D5CDD505-2E9C-101B-9397-08002B2CF9AE}" pid="16" name="MSIP_Label_defa4170-0d19-0005-0004-bc88714345d2_SiteId">
    <vt:lpwstr>67c18c95-20a8-48f7-a659-f8e7b2853fb7</vt:lpwstr>
  </property>
  <property fmtid="{D5CDD505-2E9C-101B-9397-08002B2CF9AE}" pid="17" name="MSIP_Label_defa4170-0d19-0005-0004-bc88714345d2_ActionId">
    <vt:lpwstr>dfdbbaf7-76c8-4631-a7d8-b9ae32890a0d</vt:lpwstr>
  </property>
  <property fmtid="{D5CDD505-2E9C-101B-9397-08002B2CF9AE}" pid="18" name="MSIP_Label_defa4170-0d19-0005-0004-bc88714345d2_ContentBits">
    <vt:lpwstr>0</vt:lpwstr>
  </property>
</Properties>
</file>